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Open Sans" panose="020B06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60">
          <p15:clr>
            <a:srgbClr val="000000"/>
          </p15:clr>
        </p15:guide>
        <p15:guide id="2" orient="horz" pos="1620">
          <p15:clr>
            <a:srgbClr val="000000"/>
          </p15:clr>
        </p15:guide>
        <p15:guide id="3"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rH0OJpYZ82V/4YO9l3GFpML9p0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860"/>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xue Xu" userId="960f79fa95e8cc26" providerId="LiveId" clId="{8653E559-0D50-40D0-A98D-B56D0733D5D9}"/>
    <pc:docChg chg="modSld">
      <pc:chgData name="Jiaxue Xu" userId="960f79fa95e8cc26" providerId="LiveId" clId="{8653E559-0D50-40D0-A98D-B56D0733D5D9}" dt="2021-08-09T19:58:53.158" v="320" actId="1037"/>
      <pc:docMkLst>
        <pc:docMk/>
      </pc:docMkLst>
      <pc:sldChg chg="modSp mod">
        <pc:chgData name="Jiaxue Xu" userId="960f79fa95e8cc26" providerId="LiveId" clId="{8653E559-0D50-40D0-A98D-B56D0733D5D9}" dt="2021-08-09T19:53:03.902" v="0" actId="1076"/>
        <pc:sldMkLst>
          <pc:docMk/>
          <pc:sldMk cId="0" sldId="257"/>
        </pc:sldMkLst>
        <pc:spChg chg="mod">
          <ac:chgData name="Jiaxue Xu" userId="960f79fa95e8cc26" providerId="LiveId" clId="{8653E559-0D50-40D0-A98D-B56D0733D5D9}" dt="2021-08-09T19:53:03.902" v="0" actId="1076"/>
          <ac:spMkLst>
            <pc:docMk/>
            <pc:sldMk cId="0" sldId="257"/>
            <ac:spMk id="50" creationId="{00000000-0000-0000-0000-000000000000}"/>
          </ac:spMkLst>
        </pc:spChg>
      </pc:sldChg>
      <pc:sldChg chg="modSp mod">
        <pc:chgData name="Jiaxue Xu" userId="960f79fa95e8cc26" providerId="LiveId" clId="{8653E559-0D50-40D0-A98D-B56D0733D5D9}" dt="2021-08-09T19:53:12.568" v="15" actId="1036"/>
        <pc:sldMkLst>
          <pc:docMk/>
          <pc:sldMk cId="0" sldId="258"/>
        </pc:sldMkLst>
        <pc:spChg chg="mod">
          <ac:chgData name="Jiaxue Xu" userId="960f79fa95e8cc26" providerId="LiveId" clId="{8653E559-0D50-40D0-A98D-B56D0733D5D9}" dt="2021-08-09T19:53:12.568" v="15" actId="1036"/>
          <ac:spMkLst>
            <pc:docMk/>
            <pc:sldMk cId="0" sldId="258"/>
            <ac:spMk id="87" creationId="{00000000-0000-0000-0000-000000000000}"/>
          </ac:spMkLst>
        </pc:spChg>
      </pc:sldChg>
      <pc:sldChg chg="modSp mod">
        <pc:chgData name="Jiaxue Xu" userId="960f79fa95e8cc26" providerId="LiveId" clId="{8653E559-0D50-40D0-A98D-B56D0733D5D9}" dt="2021-08-09T19:53:21.349" v="29" actId="1035"/>
        <pc:sldMkLst>
          <pc:docMk/>
          <pc:sldMk cId="0" sldId="259"/>
        </pc:sldMkLst>
        <pc:spChg chg="mod">
          <ac:chgData name="Jiaxue Xu" userId="960f79fa95e8cc26" providerId="LiveId" clId="{8653E559-0D50-40D0-A98D-B56D0733D5D9}" dt="2021-08-09T19:53:21.349" v="29" actId="1035"/>
          <ac:spMkLst>
            <pc:docMk/>
            <pc:sldMk cId="0" sldId="259"/>
            <ac:spMk id="98" creationId="{00000000-0000-0000-0000-000000000000}"/>
          </ac:spMkLst>
        </pc:spChg>
      </pc:sldChg>
      <pc:sldChg chg="modSp mod">
        <pc:chgData name="Jiaxue Xu" userId="960f79fa95e8cc26" providerId="LiveId" clId="{8653E559-0D50-40D0-A98D-B56D0733D5D9}" dt="2021-08-09T19:53:26.231" v="30" actId="1076"/>
        <pc:sldMkLst>
          <pc:docMk/>
          <pc:sldMk cId="0" sldId="260"/>
        </pc:sldMkLst>
        <pc:spChg chg="mod">
          <ac:chgData name="Jiaxue Xu" userId="960f79fa95e8cc26" providerId="LiveId" clId="{8653E559-0D50-40D0-A98D-B56D0733D5D9}" dt="2021-08-09T19:53:26.231" v="30" actId="1076"/>
          <ac:spMkLst>
            <pc:docMk/>
            <pc:sldMk cId="0" sldId="260"/>
            <ac:spMk id="120" creationId="{00000000-0000-0000-0000-000000000000}"/>
          </ac:spMkLst>
        </pc:spChg>
      </pc:sldChg>
      <pc:sldChg chg="modSp mod">
        <pc:chgData name="Jiaxue Xu" userId="960f79fa95e8cc26" providerId="LiveId" clId="{8653E559-0D50-40D0-A98D-B56D0733D5D9}" dt="2021-08-09T19:53:34.756" v="58" actId="1036"/>
        <pc:sldMkLst>
          <pc:docMk/>
          <pc:sldMk cId="0" sldId="261"/>
        </pc:sldMkLst>
        <pc:spChg chg="mod">
          <ac:chgData name="Jiaxue Xu" userId="960f79fa95e8cc26" providerId="LiveId" clId="{8653E559-0D50-40D0-A98D-B56D0733D5D9}" dt="2021-08-09T19:53:34.756" v="58" actId="1036"/>
          <ac:spMkLst>
            <pc:docMk/>
            <pc:sldMk cId="0" sldId="261"/>
            <ac:spMk id="138" creationId="{00000000-0000-0000-0000-000000000000}"/>
          </ac:spMkLst>
        </pc:spChg>
      </pc:sldChg>
      <pc:sldChg chg="modSp mod">
        <pc:chgData name="Jiaxue Xu" userId="960f79fa95e8cc26" providerId="LiveId" clId="{8653E559-0D50-40D0-A98D-B56D0733D5D9}" dt="2021-08-09T19:53:46.726" v="79" actId="1036"/>
        <pc:sldMkLst>
          <pc:docMk/>
          <pc:sldMk cId="0" sldId="262"/>
        </pc:sldMkLst>
        <pc:spChg chg="mod">
          <ac:chgData name="Jiaxue Xu" userId="960f79fa95e8cc26" providerId="LiveId" clId="{8653E559-0D50-40D0-A98D-B56D0733D5D9}" dt="2021-08-09T19:53:46.726" v="79" actId="1036"/>
          <ac:spMkLst>
            <pc:docMk/>
            <pc:sldMk cId="0" sldId="262"/>
            <ac:spMk id="176" creationId="{00000000-0000-0000-0000-000000000000}"/>
          </ac:spMkLst>
        </pc:spChg>
      </pc:sldChg>
      <pc:sldChg chg="modSp mod">
        <pc:chgData name="Jiaxue Xu" userId="960f79fa95e8cc26" providerId="LiveId" clId="{8653E559-0D50-40D0-A98D-B56D0733D5D9}" dt="2021-08-09T19:53:56.021" v="93" actId="1035"/>
        <pc:sldMkLst>
          <pc:docMk/>
          <pc:sldMk cId="0" sldId="263"/>
        </pc:sldMkLst>
        <pc:spChg chg="mod">
          <ac:chgData name="Jiaxue Xu" userId="960f79fa95e8cc26" providerId="LiveId" clId="{8653E559-0D50-40D0-A98D-B56D0733D5D9}" dt="2021-08-09T19:53:56.021" v="93" actId="1035"/>
          <ac:spMkLst>
            <pc:docMk/>
            <pc:sldMk cId="0" sldId="263"/>
            <ac:spMk id="195" creationId="{00000000-0000-0000-0000-000000000000}"/>
          </ac:spMkLst>
        </pc:spChg>
      </pc:sldChg>
      <pc:sldChg chg="modSp mod">
        <pc:chgData name="Jiaxue Xu" userId="960f79fa95e8cc26" providerId="LiveId" clId="{8653E559-0D50-40D0-A98D-B56D0733D5D9}" dt="2021-08-09T19:54:05.093" v="110" actId="1036"/>
        <pc:sldMkLst>
          <pc:docMk/>
          <pc:sldMk cId="0" sldId="264"/>
        </pc:sldMkLst>
        <pc:spChg chg="mod">
          <ac:chgData name="Jiaxue Xu" userId="960f79fa95e8cc26" providerId="LiveId" clId="{8653E559-0D50-40D0-A98D-B56D0733D5D9}" dt="2021-08-09T19:54:05.093" v="110" actId="1036"/>
          <ac:spMkLst>
            <pc:docMk/>
            <pc:sldMk cId="0" sldId="264"/>
            <ac:spMk id="214" creationId="{00000000-0000-0000-0000-000000000000}"/>
          </ac:spMkLst>
        </pc:spChg>
      </pc:sldChg>
      <pc:sldChg chg="modSp mod">
        <pc:chgData name="Jiaxue Xu" userId="960f79fa95e8cc26" providerId="LiveId" clId="{8653E559-0D50-40D0-A98D-B56D0733D5D9}" dt="2021-08-09T19:54:12.844" v="129" actId="1036"/>
        <pc:sldMkLst>
          <pc:docMk/>
          <pc:sldMk cId="0" sldId="265"/>
        </pc:sldMkLst>
        <pc:spChg chg="mod">
          <ac:chgData name="Jiaxue Xu" userId="960f79fa95e8cc26" providerId="LiveId" clId="{8653E559-0D50-40D0-A98D-B56D0733D5D9}" dt="2021-08-09T19:54:12.844" v="129" actId="1036"/>
          <ac:spMkLst>
            <pc:docMk/>
            <pc:sldMk cId="0" sldId="265"/>
            <ac:spMk id="235" creationId="{00000000-0000-0000-0000-000000000000}"/>
          </ac:spMkLst>
        </pc:spChg>
      </pc:sldChg>
      <pc:sldChg chg="modSp mod">
        <pc:chgData name="Jiaxue Xu" userId="960f79fa95e8cc26" providerId="LiveId" clId="{8653E559-0D50-40D0-A98D-B56D0733D5D9}" dt="2021-08-09T19:54:20.595" v="148" actId="1036"/>
        <pc:sldMkLst>
          <pc:docMk/>
          <pc:sldMk cId="0" sldId="266"/>
        </pc:sldMkLst>
        <pc:spChg chg="mod">
          <ac:chgData name="Jiaxue Xu" userId="960f79fa95e8cc26" providerId="LiveId" clId="{8653E559-0D50-40D0-A98D-B56D0733D5D9}" dt="2021-08-09T19:54:20.595" v="148" actId="1036"/>
          <ac:spMkLst>
            <pc:docMk/>
            <pc:sldMk cId="0" sldId="266"/>
            <ac:spMk id="254" creationId="{00000000-0000-0000-0000-000000000000}"/>
          </ac:spMkLst>
        </pc:spChg>
      </pc:sldChg>
      <pc:sldChg chg="modSp mod">
        <pc:chgData name="Jiaxue Xu" userId="960f79fa95e8cc26" providerId="LiveId" clId="{8653E559-0D50-40D0-A98D-B56D0733D5D9}" dt="2021-08-09T19:54:29.380" v="162" actId="1035"/>
        <pc:sldMkLst>
          <pc:docMk/>
          <pc:sldMk cId="0" sldId="267"/>
        </pc:sldMkLst>
        <pc:spChg chg="mod">
          <ac:chgData name="Jiaxue Xu" userId="960f79fa95e8cc26" providerId="LiveId" clId="{8653E559-0D50-40D0-A98D-B56D0733D5D9}" dt="2021-08-09T19:54:29.380" v="162" actId="1035"/>
          <ac:spMkLst>
            <pc:docMk/>
            <pc:sldMk cId="0" sldId="267"/>
            <ac:spMk id="263" creationId="{00000000-0000-0000-0000-000000000000}"/>
          </ac:spMkLst>
        </pc:spChg>
      </pc:sldChg>
      <pc:sldChg chg="modSp mod">
        <pc:chgData name="Jiaxue Xu" userId="960f79fa95e8cc26" providerId="LiveId" clId="{8653E559-0D50-40D0-A98D-B56D0733D5D9}" dt="2021-08-09T19:57:10.084" v="296" actId="1035"/>
        <pc:sldMkLst>
          <pc:docMk/>
          <pc:sldMk cId="0" sldId="268"/>
        </pc:sldMkLst>
        <pc:spChg chg="mod">
          <ac:chgData name="Jiaxue Xu" userId="960f79fa95e8cc26" providerId="LiveId" clId="{8653E559-0D50-40D0-A98D-B56D0733D5D9}" dt="2021-08-09T19:57:10.084" v="296" actId="1035"/>
          <ac:spMkLst>
            <pc:docMk/>
            <pc:sldMk cId="0" sldId="268"/>
            <ac:spMk id="274" creationId="{00000000-0000-0000-0000-000000000000}"/>
          </ac:spMkLst>
        </pc:spChg>
      </pc:sldChg>
      <pc:sldChg chg="modSp mod">
        <pc:chgData name="Jiaxue Xu" userId="960f79fa95e8cc26" providerId="LiveId" clId="{8653E559-0D50-40D0-A98D-B56D0733D5D9}" dt="2021-08-09T19:54:43.937" v="191" actId="1035"/>
        <pc:sldMkLst>
          <pc:docMk/>
          <pc:sldMk cId="0" sldId="269"/>
        </pc:sldMkLst>
        <pc:spChg chg="mod">
          <ac:chgData name="Jiaxue Xu" userId="960f79fa95e8cc26" providerId="LiveId" clId="{8653E559-0D50-40D0-A98D-B56D0733D5D9}" dt="2021-08-09T19:54:43.937" v="191" actId="1035"/>
          <ac:spMkLst>
            <pc:docMk/>
            <pc:sldMk cId="0" sldId="269"/>
            <ac:spMk id="282" creationId="{00000000-0000-0000-0000-000000000000}"/>
          </ac:spMkLst>
        </pc:spChg>
      </pc:sldChg>
      <pc:sldChg chg="modSp mod">
        <pc:chgData name="Jiaxue Xu" userId="960f79fa95e8cc26" providerId="LiveId" clId="{8653E559-0D50-40D0-A98D-B56D0733D5D9}" dt="2021-08-09T19:54:52.069" v="216" actId="1035"/>
        <pc:sldMkLst>
          <pc:docMk/>
          <pc:sldMk cId="0" sldId="270"/>
        </pc:sldMkLst>
        <pc:spChg chg="mod">
          <ac:chgData name="Jiaxue Xu" userId="960f79fa95e8cc26" providerId="LiveId" clId="{8653E559-0D50-40D0-A98D-B56D0733D5D9}" dt="2021-08-09T19:54:52.069" v="216" actId="1035"/>
          <ac:spMkLst>
            <pc:docMk/>
            <pc:sldMk cId="0" sldId="270"/>
            <ac:spMk id="290" creationId="{00000000-0000-0000-0000-000000000000}"/>
          </ac:spMkLst>
        </pc:spChg>
      </pc:sldChg>
      <pc:sldChg chg="modSp mod">
        <pc:chgData name="Jiaxue Xu" userId="960f79fa95e8cc26" providerId="LiveId" clId="{8653E559-0D50-40D0-A98D-B56D0733D5D9}" dt="2021-08-09T19:57:19.028" v="297" actId="1038"/>
        <pc:sldMkLst>
          <pc:docMk/>
          <pc:sldMk cId="0" sldId="271"/>
        </pc:sldMkLst>
        <pc:spChg chg="mod">
          <ac:chgData name="Jiaxue Xu" userId="960f79fa95e8cc26" providerId="LiveId" clId="{8653E559-0D50-40D0-A98D-B56D0733D5D9}" dt="2021-08-09T19:57:19.028" v="297" actId="1038"/>
          <ac:spMkLst>
            <pc:docMk/>
            <pc:sldMk cId="0" sldId="271"/>
            <ac:spMk id="298" creationId="{00000000-0000-0000-0000-000000000000}"/>
          </ac:spMkLst>
        </pc:spChg>
      </pc:sldChg>
      <pc:sldChg chg="modSp mod">
        <pc:chgData name="Jiaxue Xu" userId="960f79fa95e8cc26" providerId="LiveId" clId="{8653E559-0D50-40D0-A98D-B56D0733D5D9}" dt="2021-08-09T19:57:25.650" v="298" actId="1036"/>
        <pc:sldMkLst>
          <pc:docMk/>
          <pc:sldMk cId="0" sldId="272"/>
        </pc:sldMkLst>
        <pc:spChg chg="mod">
          <ac:chgData name="Jiaxue Xu" userId="960f79fa95e8cc26" providerId="LiveId" clId="{8653E559-0D50-40D0-A98D-B56D0733D5D9}" dt="2021-08-09T19:57:25.650" v="298" actId="1036"/>
          <ac:spMkLst>
            <pc:docMk/>
            <pc:sldMk cId="0" sldId="272"/>
            <ac:spMk id="306" creationId="{00000000-0000-0000-0000-000000000000}"/>
          </ac:spMkLst>
        </pc:spChg>
      </pc:sldChg>
      <pc:sldChg chg="modSp mod">
        <pc:chgData name="Jiaxue Xu" userId="960f79fa95e8cc26" providerId="LiveId" clId="{8653E559-0D50-40D0-A98D-B56D0733D5D9}" dt="2021-08-09T19:57:42.233" v="301" actId="1038"/>
        <pc:sldMkLst>
          <pc:docMk/>
          <pc:sldMk cId="0" sldId="273"/>
        </pc:sldMkLst>
        <pc:spChg chg="mod">
          <ac:chgData name="Jiaxue Xu" userId="960f79fa95e8cc26" providerId="LiveId" clId="{8653E559-0D50-40D0-A98D-B56D0733D5D9}" dt="2021-08-09T19:57:42.233" v="301" actId="1038"/>
          <ac:spMkLst>
            <pc:docMk/>
            <pc:sldMk cId="0" sldId="273"/>
            <ac:spMk id="314" creationId="{00000000-0000-0000-0000-000000000000}"/>
          </ac:spMkLst>
        </pc:spChg>
      </pc:sldChg>
      <pc:sldChg chg="modSp mod">
        <pc:chgData name="Jiaxue Xu" userId="960f79fa95e8cc26" providerId="LiveId" clId="{8653E559-0D50-40D0-A98D-B56D0733D5D9}" dt="2021-08-09T19:57:49.676" v="303" actId="1035"/>
        <pc:sldMkLst>
          <pc:docMk/>
          <pc:sldMk cId="0" sldId="274"/>
        </pc:sldMkLst>
        <pc:spChg chg="mod">
          <ac:chgData name="Jiaxue Xu" userId="960f79fa95e8cc26" providerId="LiveId" clId="{8653E559-0D50-40D0-A98D-B56D0733D5D9}" dt="2021-08-09T19:57:49.676" v="303" actId="1035"/>
          <ac:spMkLst>
            <pc:docMk/>
            <pc:sldMk cId="0" sldId="274"/>
            <ac:spMk id="322" creationId="{00000000-0000-0000-0000-000000000000}"/>
          </ac:spMkLst>
        </pc:spChg>
      </pc:sldChg>
      <pc:sldChg chg="modSp mod">
        <pc:chgData name="Jiaxue Xu" userId="960f79fa95e8cc26" providerId="LiveId" clId="{8653E559-0D50-40D0-A98D-B56D0733D5D9}" dt="2021-08-09T19:55:38.095" v="230" actId="1036"/>
        <pc:sldMkLst>
          <pc:docMk/>
          <pc:sldMk cId="0" sldId="275"/>
        </pc:sldMkLst>
        <pc:spChg chg="mod">
          <ac:chgData name="Jiaxue Xu" userId="960f79fa95e8cc26" providerId="LiveId" clId="{8653E559-0D50-40D0-A98D-B56D0733D5D9}" dt="2021-08-09T19:55:38.095" v="230" actId="1036"/>
          <ac:spMkLst>
            <pc:docMk/>
            <pc:sldMk cId="0" sldId="275"/>
            <ac:spMk id="330" creationId="{00000000-0000-0000-0000-000000000000}"/>
          </ac:spMkLst>
        </pc:spChg>
      </pc:sldChg>
      <pc:sldChg chg="modSp mod">
        <pc:chgData name="Jiaxue Xu" userId="960f79fa95e8cc26" providerId="LiveId" clId="{8653E559-0D50-40D0-A98D-B56D0733D5D9}" dt="2021-08-09T19:57:55.797" v="304" actId="1038"/>
        <pc:sldMkLst>
          <pc:docMk/>
          <pc:sldMk cId="0" sldId="276"/>
        </pc:sldMkLst>
        <pc:spChg chg="mod">
          <ac:chgData name="Jiaxue Xu" userId="960f79fa95e8cc26" providerId="LiveId" clId="{8653E559-0D50-40D0-A98D-B56D0733D5D9}" dt="2021-08-09T19:57:55.797" v="304" actId="1038"/>
          <ac:spMkLst>
            <pc:docMk/>
            <pc:sldMk cId="0" sldId="276"/>
            <ac:spMk id="338" creationId="{00000000-0000-0000-0000-000000000000}"/>
          </ac:spMkLst>
        </pc:spChg>
      </pc:sldChg>
      <pc:sldChg chg="modSp mod">
        <pc:chgData name="Jiaxue Xu" userId="960f79fa95e8cc26" providerId="LiveId" clId="{8653E559-0D50-40D0-A98D-B56D0733D5D9}" dt="2021-08-09T19:58:12.641" v="308" actId="1036"/>
        <pc:sldMkLst>
          <pc:docMk/>
          <pc:sldMk cId="0" sldId="277"/>
        </pc:sldMkLst>
        <pc:spChg chg="mod">
          <ac:chgData name="Jiaxue Xu" userId="960f79fa95e8cc26" providerId="LiveId" clId="{8653E559-0D50-40D0-A98D-B56D0733D5D9}" dt="2021-08-09T19:58:12.641" v="308" actId="1036"/>
          <ac:spMkLst>
            <pc:docMk/>
            <pc:sldMk cId="0" sldId="277"/>
            <ac:spMk id="346" creationId="{00000000-0000-0000-0000-000000000000}"/>
          </ac:spMkLst>
        </pc:spChg>
      </pc:sldChg>
      <pc:sldChg chg="modSp mod">
        <pc:chgData name="Jiaxue Xu" userId="960f79fa95e8cc26" providerId="LiveId" clId="{8653E559-0D50-40D0-A98D-B56D0733D5D9}" dt="2021-08-09T19:58:35.682" v="314" actId="1037"/>
        <pc:sldMkLst>
          <pc:docMk/>
          <pc:sldMk cId="0" sldId="278"/>
        </pc:sldMkLst>
        <pc:spChg chg="mod">
          <ac:chgData name="Jiaxue Xu" userId="960f79fa95e8cc26" providerId="LiveId" clId="{8653E559-0D50-40D0-A98D-B56D0733D5D9}" dt="2021-08-09T19:58:35.682" v="314" actId="1037"/>
          <ac:spMkLst>
            <pc:docMk/>
            <pc:sldMk cId="0" sldId="278"/>
            <ac:spMk id="354" creationId="{00000000-0000-0000-0000-000000000000}"/>
          </ac:spMkLst>
        </pc:spChg>
      </pc:sldChg>
      <pc:sldChg chg="modSp mod">
        <pc:chgData name="Jiaxue Xu" userId="960f79fa95e8cc26" providerId="LiveId" clId="{8653E559-0D50-40D0-A98D-B56D0733D5D9}" dt="2021-08-09T19:58:41.311" v="316" actId="1037"/>
        <pc:sldMkLst>
          <pc:docMk/>
          <pc:sldMk cId="0" sldId="279"/>
        </pc:sldMkLst>
        <pc:spChg chg="mod">
          <ac:chgData name="Jiaxue Xu" userId="960f79fa95e8cc26" providerId="LiveId" clId="{8653E559-0D50-40D0-A98D-B56D0733D5D9}" dt="2021-08-09T19:58:41.311" v="316" actId="1037"/>
          <ac:spMkLst>
            <pc:docMk/>
            <pc:sldMk cId="0" sldId="279"/>
            <ac:spMk id="362" creationId="{00000000-0000-0000-0000-000000000000}"/>
          </ac:spMkLst>
        </pc:spChg>
      </pc:sldChg>
      <pc:sldChg chg="modSp mod">
        <pc:chgData name="Jiaxue Xu" userId="960f79fa95e8cc26" providerId="LiveId" clId="{8653E559-0D50-40D0-A98D-B56D0733D5D9}" dt="2021-08-09T19:58:48.126" v="318" actId="1037"/>
        <pc:sldMkLst>
          <pc:docMk/>
          <pc:sldMk cId="0" sldId="280"/>
        </pc:sldMkLst>
        <pc:spChg chg="mod">
          <ac:chgData name="Jiaxue Xu" userId="960f79fa95e8cc26" providerId="LiveId" clId="{8653E559-0D50-40D0-A98D-B56D0733D5D9}" dt="2021-08-09T19:58:48.126" v="318" actId="1037"/>
          <ac:spMkLst>
            <pc:docMk/>
            <pc:sldMk cId="0" sldId="280"/>
            <ac:spMk id="370" creationId="{00000000-0000-0000-0000-000000000000}"/>
          </ac:spMkLst>
        </pc:spChg>
      </pc:sldChg>
      <pc:sldChg chg="modSp mod">
        <pc:chgData name="Jiaxue Xu" userId="960f79fa95e8cc26" providerId="LiveId" clId="{8653E559-0D50-40D0-A98D-B56D0733D5D9}" dt="2021-08-09T19:58:53.158" v="320" actId="1037"/>
        <pc:sldMkLst>
          <pc:docMk/>
          <pc:sldMk cId="0" sldId="281"/>
        </pc:sldMkLst>
        <pc:spChg chg="mod">
          <ac:chgData name="Jiaxue Xu" userId="960f79fa95e8cc26" providerId="LiveId" clId="{8653E559-0D50-40D0-A98D-B56D0733D5D9}" dt="2021-08-09T19:58:53.158" v="320" actId="1037"/>
          <ac:spMkLst>
            <pc:docMk/>
            <pc:sldMk cId="0" sldId="281"/>
            <ac:spMk id="37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ge68d12291b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 name="Google Shape;26;ge68d1229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7771b809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31" name="Google Shape;231;ge7771b809b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ge7771b809b_0_36: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68d12291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49" name="Google Shape;249;ge68d12291b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ge68d12291b_0_43: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7fe24dd7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59" name="Google Shape;259;ge7fe24dd7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e7fe24dd78_1_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6ac2b152d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69" name="Google Shape;269;ge6ac2b152d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e6ac2b152d_2_81: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6ac2b152d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77" name="Google Shape;277;ge6ac2b152d_2_1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e6ac2b152d_2_135: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6ac2b152d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85" name="Google Shape;285;ge6ac2b152d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e6ac2b152d_2_123: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6ac2b152d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93" name="Google Shape;293;ge6ac2b152d_2_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4" name="Google Shape;294;ge6ac2b152d_2_129: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6ac2b152d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01" name="Google Shape;301;ge6ac2b152d_2_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ge6ac2b152d_2_116: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6ac2b152d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09" name="Google Shape;309;ge6ac2b152d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ge6ac2b152d_2_89: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6ac2b152d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17" name="Google Shape;317;ge6ac2b152d_2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e6ac2b152d_2_96: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e79f1cd7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 name="Google Shape;35;ge79f1cd7d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 name="Google Shape;36;ge79f1cd7d7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6ac2b152d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25" name="Google Shape;325;ge6ac2b152d_2_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e6ac2b152d_2_105: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6ac2b152d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33" name="Google Shape;333;ge6ac2b152d_2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e6ac2b152d_2_18: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6ac2b152d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41" name="Google Shape;341;ge6ac2b152d_2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ge6ac2b152d_2_33: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6ac2b152d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49" name="Google Shape;349;ge6ac2b152d_2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e6ac2b152d_2_41: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6ac2b152d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57" name="Google Shape;357;ge6ac2b152d_2_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ge6ac2b152d_2_49: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6ac2b152d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65" name="Google Shape;365;ge6ac2b152d_2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e6ac2b152d_2_57: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6ac2b152d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73" name="Google Shape;373;ge6ac2b152d_2_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e6ac2b152d_2_72: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68d12291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59" name="Google Shape;59;ge68d12291b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200"/>
              <a:t>Project Goal: </a:t>
            </a:r>
            <a:endParaRPr sz="1200"/>
          </a:p>
          <a:p>
            <a:pPr marL="457200" lvl="0" indent="-304800" algn="l" rtl="0">
              <a:lnSpc>
                <a:spcPct val="100000"/>
              </a:lnSpc>
              <a:spcBef>
                <a:spcPts val="0"/>
              </a:spcBef>
              <a:spcAft>
                <a:spcPts val="0"/>
              </a:spcAft>
              <a:buSzPts val="1200"/>
              <a:buChar char="●"/>
            </a:pPr>
            <a:r>
              <a:rPr lang="en-US" sz="1200"/>
              <a:t>Obtaining relevant public data and implement machine learning models to identify key drivers behind three companies’ stock changes: American Airlines, Disney, PepsiCo from 2010 to 2021</a:t>
            </a:r>
            <a:endParaRPr sz="1200"/>
          </a:p>
          <a:p>
            <a:pPr marL="0" lvl="0" indent="0" algn="l" rtl="0">
              <a:lnSpc>
                <a:spcPct val="100000"/>
              </a:lnSpc>
              <a:spcBef>
                <a:spcPts val="0"/>
              </a:spcBef>
              <a:spcAft>
                <a:spcPts val="0"/>
              </a:spcAft>
              <a:buNone/>
            </a:pPr>
            <a:r>
              <a:rPr lang="en-US" sz="1200"/>
              <a:t>Project Flow:</a:t>
            </a:r>
            <a:endParaRPr sz="1200"/>
          </a:p>
          <a:p>
            <a:pPr marL="457200" lvl="0" indent="-304800" algn="l" rtl="0">
              <a:lnSpc>
                <a:spcPct val="100000"/>
              </a:lnSpc>
              <a:spcBef>
                <a:spcPts val="0"/>
              </a:spcBef>
              <a:spcAft>
                <a:spcPts val="0"/>
              </a:spcAft>
              <a:buSzPts val="1200"/>
              <a:buChar char="●"/>
            </a:pPr>
            <a:r>
              <a:rPr lang="en-US" sz="1200"/>
              <a:t>Our team starts with using annual return and 50-day moving average to define metrics, then we conduct sentimental analysis and topic analysis to figure out the public emotions and hot topics related to three companies. Next, we preprocess data including social media data, news data economic data, and company data to be ready for modeling. Then, we implement the XGBoost tree model to find out the feature importance, thus leading to the result analysis about causal inference and some corresponding data visualization.</a:t>
            </a:r>
            <a:endParaRPr sz="1200"/>
          </a:p>
        </p:txBody>
      </p:sp>
      <p:sp>
        <p:nvSpPr>
          <p:cNvPr id="60" name="Google Shape;60;ge68d12291b_0_19: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7e52f363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7e52f3634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p>
        </p:txBody>
      </p:sp>
      <p:sp>
        <p:nvSpPr>
          <p:cNvPr id="95" name="Google Shape;95;ge7e52f3634_0_9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698f436d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ge698f436de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04800" algn="l" rtl="0">
              <a:lnSpc>
                <a:spcPct val="100000"/>
              </a:lnSpc>
              <a:spcBef>
                <a:spcPts val="0"/>
              </a:spcBef>
              <a:spcAft>
                <a:spcPts val="0"/>
              </a:spcAft>
              <a:buClr>
                <a:schemeClr val="dk1"/>
              </a:buClr>
              <a:buSzPts val="1200"/>
              <a:buChar char="●"/>
            </a:pPr>
            <a:r>
              <a:rPr lang="en-US" sz="1200">
                <a:solidFill>
                  <a:schemeClr val="dk1"/>
                </a:solidFill>
                <a:highlight>
                  <a:srgbClr val="FFFFFF"/>
                </a:highlight>
              </a:rPr>
              <a:t>The moving line graph indicates the 50-day moving average for the three companies compared with S&amp;P 500 as a benchmark.</a:t>
            </a:r>
            <a:endParaRPr sz="1200">
              <a:solidFill>
                <a:schemeClr val="dk1"/>
              </a:solidFill>
              <a:highlight>
                <a:srgbClr val="FFFFFF"/>
              </a:highlight>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highlight>
                  <a:srgbClr val="FFFFFF"/>
                </a:highlight>
              </a:rPr>
              <a:t>The table on the right shows our standard of defining stock performances:</a:t>
            </a:r>
            <a:endParaRPr sz="1200">
              <a:solidFill>
                <a:schemeClr val="dk1"/>
              </a:solidFill>
              <a:highlight>
                <a:srgbClr val="FFFFFF"/>
              </a:highlight>
            </a:endParaRPr>
          </a:p>
          <a:p>
            <a:pPr marL="914400" lvl="1" indent="-304800" algn="l" rtl="0">
              <a:lnSpc>
                <a:spcPct val="100000"/>
              </a:lnSpc>
              <a:spcBef>
                <a:spcPts val="0"/>
              </a:spcBef>
              <a:spcAft>
                <a:spcPts val="0"/>
              </a:spcAft>
              <a:buClr>
                <a:schemeClr val="dk1"/>
              </a:buClr>
              <a:buSzPts val="1200"/>
              <a:buChar char="○"/>
            </a:pPr>
            <a:r>
              <a:rPr lang="en-US" sz="1200">
                <a:solidFill>
                  <a:schemeClr val="dk1"/>
                </a:solidFill>
                <a:highlight>
                  <a:srgbClr val="FFFFFF"/>
                </a:highlight>
              </a:rPr>
              <a:t>For example, </a:t>
            </a:r>
            <a:r>
              <a:rPr lang="en-US" sz="1200" i="1">
                <a:solidFill>
                  <a:schemeClr val="dk1"/>
                </a:solidFill>
                <a:highlight>
                  <a:srgbClr val="FFFFFF"/>
                </a:highlight>
              </a:rPr>
              <a:t>Over </a:t>
            </a:r>
            <a:r>
              <a:rPr lang="en-US" sz="1200">
                <a:solidFill>
                  <a:schemeClr val="dk1"/>
                </a:solidFill>
                <a:highlight>
                  <a:srgbClr val="FFFFFF"/>
                </a:highlight>
              </a:rPr>
              <a:t>means the difference between the stock and </a:t>
            </a:r>
            <a:r>
              <a:rPr lang="en-US" sz="1200">
                <a:solidFill>
                  <a:schemeClr val="dk1"/>
                </a:solidFill>
                <a:highlight>
                  <a:schemeClr val="lt1"/>
                </a:highlight>
              </a:rPr>
              <a:t>S&amp;P 500 is over 10%, and so on</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highlight>
                  <a:schemeClr val="lt1"/>
                </a:highlight>
              </a:rPr>
              <a:t>The table on the bottom is a summary table for three companies’ stock performances based on the standard on the above table. We then split the entire 10-year time period into different several time periods for each company and conduct tree models to check feature importance.</a:t>
            </a:r>
            <a:endParaRPr sz="1200">
              <a:solidFill>
                <a:schemeClr val="dk1"/>
              </a:solidFill>
              <a:highlight>
                <a:schemeClr val="lt1"/>
              </a:highlight>
            </a:endParaRPr>
          </a:p>
          <a:p>
            <a:pPr marL="914400" lvl="1" indent="-304800" algn="l" rtl="0">
              <a:lnSpc>
                <a:spcPct val="100000"/>
              </a:lnSpc>
              <a:spcBef>
                <a:spcPts val="0"/>
              </a:spcBef>
              <a:spcAft>
                <a:spcPts val="0"/>
              </a:spcAft>
              <a:buClr>
                <a:schemeClr val="dk1"/>
              </a:buClr>
              <a:buSzPts val="1200"/>
              <a:buChar char="○"/>
            </a:pPr>
            <a:r>
              <a:rPr lang="en-US" sz="1200">
                <a:solidFill>
                  <a:schemeClr val="dk1"/>
                </a:solidFill>
                <a:highlight>
                  <a:schemeClr val="lt1"/>
                </a:highlight>
              </a:rPr>
              <a:t>American Airlines (AAL) has 4 time periods: </a:t>
            </a:r>
            <a:r>
              <a:rPr lang="en-US" sz="1200">
                <a:solidFill>
                  <a:schemeClr val="dk1"/>
                </a:solidFill>
              </a:rPr>
              <a:t>2013.12 - 2014.12; 2015.01 - 2018.12; 2019.01 - 2019.12; 2020.01 - 2021.07</a:t>
            </a:r>
            <a:endParaRPr sz="1200">
              <a:solidFill>
                <a:schemeClr val="dk1"/>
              </a:solidFill>
              <a:highlight>
                <a:schemeClr val="lt1"/>
              </a:highlight>
            </a:endParaRPr>
          </a:p>
          <a:p>
            <a:pPr marL="914400" lvl="1" indent="-304800" algn="l" rtl="0">
              <a:lnSpc>
                <a:spcPct val="100000"/>
              </a:lnSpc>
              <a:spcBef>
                <a:spcPts val="0"/>
              </a:spcBef>
              <a:spcAft>
                <a:spcPts val="0"/>
              </a:spcAft>
              <a:buClr>
                <a:schemeClr val="dk1"/>
              </a:buClr>
              <a:buSzPts val="1200"/>
              <a:buChar char="○"/>
            </a:pPr>
            <a:r>
              <a:rPr lang="en-US" sz="1200">
                <a:solidFill>
                  <a:schemeClr val="dk1"/>
                </a:solidFill>
                <a:highlight>
                  <a:schemeClr val="lt1"/>
                </a:highlight>
              </a:rPr>
              <a:t>Disney (DIS) has 4 time periods: 2010.01 - 2015.06; 2015.06 - 2017.06; 2017.06 - 2019.06; 2019.06 - 2021.07</a:t>
            </a:r>
            <a:endParaRPr sz="1200">
              <a:solidFill>
                <a:schemeClr val="dk1"/>
              </a:solidFill>
              <a:highlight>
                <a:schemeClr val="lt1"/>
              </a:highlight>
            </a:endParaRPr>
          </a:p>
          <a:p>
            <a:pPr marL="914400" lvl="1" indent="-304800" algn="l" rtl="0">
              <a:lnSpc>
                <a:spcPct val="100000"/>
              </a:lnSpc>
              <a:spcBef>
                <a:spcPts val="0"/>
              </a:spcBef>
              <a:spcAft>
                <a:spcPts val="0"/>
              </a:spcAft>
              <a:buClr>
                <a:schemeClr val="dk1"/>
              </a:buClr>
              <a:buSzPts val="1200"/>
              <a:buChar char="○"/>
            </a:pPr>
            <a:r>
              <a:rPr lang="en-US" sz="1200">
                <a:solidFill>
                  <a:schemeClr val="dk1"/>
                </a:solidFill>
                <a:highlight>
                  <a:schemeClr val="lt1"/>
                </a:highlight>
              </a:rPr>
              <a:t>PepsiCo (PEP) has 6 time periods: 2010.01 - 2011.06; 2011.06 - 2013.06; 2013.06 - 2015.06; 2015.06 - 2018.01; 2018.01 - 2019.01; 2019.01 - 2021.07</a:t>
            </a:r>
            <a:endParaRPr sz="1200">
              <a:solidFill>
                <a:schemeClr val="dk1"/>
              </a:solidFill>
              <a:highlight>
                <a:schemeClr val="lt1"/>
              </a:highlight>
            </a:endParaRPr>
          </a:p>
        </p:txBody>
      </p:sp>
      <p:sp>
        <p:nvSpPr>
          <p:cNvPr id="112" name="Google Shape;112;ge698f436de_0_6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7e52f363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7e52f3634_0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00000"/>
              </a:lnSpc>
              <a:spcBef>
                <a:spcPts val="400"/>
              </a:spcBef>
              <a:spcAft>
                <a:spcPts val="0"/>
              </a:spcAft>
              <a:buNone/>
            </a:pPr>
            <a:r>
              <a:rPr lang="en-US" sz="1200">
                <a:solidFill>
                  <a:schemeClr val="dk1"/>
                </a:solidFill>
              </a:rPr>
              <a:t>Areas of Features and Data Sources</a:t>
            </a:r>
            <a:endParaRPr sz="1200">
              <a:solidFill>
                <a:schemeClr val="dk1"/>
              </a:solidFill>
            </a:endParaRPr>
          </a:p>
          <a:p>
            <a:pPr marL="457200" lvl="0" indent="-304800" algn="l" rtl="0">
              <a:lnSpc>
                <a:spcPct val="100000"/>
              </a:lnSpc>
              <a:spcBef>
                <a:spcPts val="400"/>
              </a:spcBef>
              <a:spcAft>
                <a:spcPts val="0"/>
              </a:spcAft>
              <a:buClr>
                <a:schemeClr val="dk1"/>
              </a:buClr>
              <a:buSzPts val="1200"/>
              <a:buChar char="●"/>
            </a:pPr>
            <a:r>
              <a:rPr lang="en-US" sz="1200">
                <a:solidFill>
                  <a:schemeClr val="dk1"/>
                </a:solidFill>
              </a:rPr>
              <a:t>Our team includes four aspects of data:</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US" sz="1200">
                <a:solidFill>
                  <a:schemeClr val="dk1"/>
                </a:solidFill>
              </a:rPr>
              <a:t>We got some macroeconomic variables GDP Growth Rate, Exchange Rate, Return on Bonds and Bills, Inflation, S&amp;P 500 Index Return, and Stock Market Indexes Return from Wharton Research Data Services.</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US" sz="1200">
                <a:solidFill>
                  <a:schemeClr val="dk1"/>
                </a:solidFill>
              </a:rPr>
              <a:t>We got three classic variables when evaluating a company including size, value and momentum, along with volatility from Yahoo Finance and Wharton Research Data Services.</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US" sz="1200">
                <a:solidFill>
                  <a:schemeClr val="dk1"/>
                </a:solidFill>
              </a:rPr>
              <a:t>We got news data from CNBC and New York Times.</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US" sz="1200">
                <a:solidFill>
                  <a:schemeClr val="dk1"/>
                </a:solidFill>
              </a:rPr>
              <a:t>We got public opinions data from social media: Twitter and Reddit.</a:t>
            </a:r>
            <a:endParaRPr sz="1200">
              <a:solidFill>
                <a:schemeClr val="dk1"/>
              </a:solidFill>
            </a:endParaRPr>
          </a:p>
          <a:p>
            <a:pPr marL="457200" lvl="0" indent="-304800" algn="l" rtl="0">
              <a:lnSpc>
                <a:spcPct val="115000"/>
              </a:lnSpc>
              <a:spcBef>
                <a:spcPts val="400"/>
              </a:spcBef>
              <a:spcAft>
                <a:spcPts val="0"/>
              </a:spcAft>
              <a:buClr>
                <a:schemeClr val="dk1"/>
              </a:buClr>
              <a:buSzPts val="1200"/>
              <a:buChar char="●"/>
            </a:pPr>
            <a:r>
              <a:rPr lang="en-US" sz="1200">
                <a:solidFill>
                  <a:schemeClr val="dk1"/>
                </a:solidFill>
              </a:rPr>
              <a:t>Model Flow - Identify Drivers of Stock Changes </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US" sz="1200">
                <a:solidFill>
                  <a:schemeClr val="dk1"/>
                </a:solidFill>
              </a:rPr>
              <a:t>We first conduct coherence LDA and sentimental analysis using news and social media text data, then we add quantitative financial information to form our final dataset. And we dropped highly correlated features and applied window method to establish a robust predicting model. Then, we run the XGBoost pipeline for each company in each periods (14 models in total), and get the return of feature importance for our analysis.</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p:txBody>
      </p:sp>
      <p:sp>
        <p:nvSpPr>
          <p:cNvPr id="135" name="Google Shape;135;ge7e52f3634_0_16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7b0e72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7b0e721bb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e7b0e721bb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7b0e721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7b0e721bb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192" name="Google Shape;192;ge7b0e721bb_0_1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7b0e721b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7b0e721bb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p>
        </p:txBody>
      </p:sp>
      <p:sp>
        <p:nvSpPr>
          <p:cNvPr id="211" name="Google Shape;211;ge7b0e721bb_0_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43"/>
          <p:cNvSpPr txBox="1">
            <a:spLocks noGrp="1"/>
          </p:cNvSpPr>
          <p:nvPr>
            <p:ph type="body" idx="1"/>
          </p:nvPr>
        </p:nvSpPr>
        <p:spPr>
          <a:xfrm>
            <a:off x="228600" y="731519"/>
            <a:ext cx="4343400" cy="3886200"/>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400"/>
              </a:spcBef>
              <a:spcAft>
                <a:spcPts val="0"/>
              </a:spcAft>
              <a:buClr>
                <a:schemeClr val="dk1"/>
              </a:buClr>
              <a:buSzPts val="2000"/>
              <a:buNone/>
              <a:defRPr sz="20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9" name="Google Shape;19;p43"/>
          <p:cNvSpPr txBox="1">
            <a:spLocks noGrp="1"/>
          </p:cNvSpPr>
          <p:nvPr>
            <p:ph type="title"/>
          </p:nvPr>
        </p:nvSpPr>
        <p:spPr>
          <a:xfrm>
            <a:off x="228600" y="0"/>
            <a:ext cx="4343400" cy="457200"/>
          </a:xfrm>
          <a:prstGeom prst="rect">
            <a:avLst/>
          </a:prstGeom>
          <a:noFill/>
          <a:ln>
            <a:noFill/>
          </a:ln>
        </p:spPr>
        <p:txBody>
          <a:bodyPr spcFirstLastPara="1" wrap="square" lIns="91425" tIns="45700" rIns="91425" bIns="45700" anchor="t" anchorCtr="0">
            <a:spAutoFit/>
          </a:bodyPr>
          <a:lstStyle>
            <a:lvl1pPr lvl="0" algn="l">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ge7771b809b_1_92"/>
          <p:cNvSpPr txBox="1">
            <a:spLocks noGrp="1"/>
          </p:cNvSpPr>
          <p:nvPr>
            <p:ph type="ctrTitle"/>
          </p:nvPr>
        </p:nvSpPr>
        <p:spPr>
          <a:xfrm>
            <a:off x="311708" y="744575"/>
            <a:ext cx="8520600" cy="2052600"/>
          </a:xfrm>
          <a:prstGeom prst="rect">
            <a:avLst/>
          </a:prstGeom>
        </p:spPr>
        <p:txBody>
          <a:bodyPr spcFirstLastPara="1" wrap="square" lIns="91425" tIns="45700" rIns="91425" bIns="4570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 name="Google Shape;22;ge7771b809b_1_92"/>
          <p:cNvSpPr txBox="1">
            <a:spLocks noGrp="1"/>
          </p:cNvSpPr>
          <p:nvPr>
            <p:ph type="subTitle" idx="1"/>
          </p:nvPr>
        </p:nvSpPr>
        <p:spPr>
          <a:xfrm>
            <a:off x="311700" y="2834125"/>
            <a:ext cx="8520600" cy="792600"/>
          </a:xfrm>
          <a:prstGeom prst="rect">
            <a:avLst/>
          </a:prstGeom>
        </p:spPr>
        <p:txBody>
          <a:bodyPr spcFirstLastPara="1" wrap="square" lIns="91425" tIns="45700" rIns="91425" bIns="45700" anchor="t" anchorCtr="0">
            <a:noAutofit/>
          </a:bodyPr>
          <a:lstStyle>
            <a:lvl1pPr lvl="0" algn="ctr" rtl="0">
              <a:lnSpc>
                <a:spcPct val="100000"/>
              </a:lnSpc>
              <a:spcBef>
                <a:spcPts val="640"/>
              </a:spcBef>
              <a:spcAft>
                <a:spcPts val="0"/>
              </a:spcAft>
              <a:buSzPts val="2800"/>
              <a:buNone/>
              <a:defRPr sz="2800"/>
            </a:lvl1pPr>
            <a:lvl2pPr lvl="1" algn="ctr" rtl="0">
              <a:lnSpc>
                <a:spcPct val="100000"/>
              </a:lnSpc>
              <a:spcBef>
                <a:spcPts val="56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23" name="Google Shape;23;ge7771b809b_1_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p:nvPr/>
        </p:nvSpPr>
        <p:spPr>
          <a:xfrm>
            <a:off x="0" y="0"/>
            <a:ext cx="9144000" cy="4572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 name="Google Shape;11;p42"/>
          <p:cNvSpPr txBox="1"/>
          <p:nvPr/>
        </p:nvSpPr>
        <p:spPr>
          <a:xfrm>
            <a:off x="0" y="4686300"/>
            <a:ext cx="9144000" cy="457200"/>
          </a:xfrm>
          <a:prstGeom prst="rect">
            <a:avLst/>
          </a:prstGeom>
          <a:solidFill>
            <a:srgbClr val="1A2C64"/>
          </a:solidFill>
          <a:ln>
            <a:noFill/>
          </a:ln>
          <a:effectLst>
            <a:outerShdw blurRad="63500" dist="23000" dir="5400000">
              <a:srgbClr val="808080">
                <a:alpha val="3411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2" name="Google Shape;12;p42"/>
          <p:cNvPicPr preferRelativeResize="0"/>
          <p:nvPr/>
        </p:nvPicPr>
        <p:blipFill rotWithShape="1">
          <a:blip r:embed="rId5">
            <a:alphaModFix/>
          </a:blip>
          <a:srcRect/>
          <a:stretch/>
        </p:blipFill>
        <p:spPr>
          <a:xfrm>
            <a:off x="7162800" y="4803775"/>
            <a:ext cx="1827212" cy="222250"/>
          </a:xfrm>
          <a:prstGeom prst="rect">
            <a:avLst/>
          </a:prstGeom>
          <a:noFill/>
          <a:ln>
            <a:noFill/>
          </a:ln>
        </p:spPr>
      </p:pic>
      <p:sp>
        <p:nvSpPr>
          <p:cNvPr id="13" name="Google Shape;13;p42"/>
          <p:cNvSpPr txBox="1"/>
          <p:nvPr/>
        </p:nvSpPr>
        <p:spPr>
          <a:xfrm>
            <a:off x="255587" y="4695825"/>
            <a:ext cx="6781800" cy="390525"/>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Arial"/>
              <a:buNone/>
            </a:pPr>
            <a:fld id="{00000000-1234-1234-1234-123412341234}" type="slidenum">
              <a:rPr lang="en-US" sz="1200" b="1" i="0" u="none" strike="noStrike" cap="none">
                <a:solidFill>
                  <a:schemeClr val="lt1"/>
                </a:solidFill>
                <a:latin typeface="Arial"/>
                <a:ea typeface="Arial"/>
                <a:cs typeface="Arial"/>
                <a:sym typeface="Arial"/>
              </a:rPr>
              <a:t>‹#›</a:t>
            </a:fld>
            <a:r>
              <a:rPr lang="en-US" sz="1200" b="1" i="0" u="none" strike="noStrike" cap="none">
                <a:solidFill>
                  <a:schemeClr val="lt1"/>
                </a:solidFill>
                <a:latin typeface="Arial"/>
                <a:ea typeface="Arial"/>
                <a:cs typeface="Arial"/>
                <a:sym typeface="Arial"/>
              </a:rPr>
              <a:t> </a:t>
            </a:r>
            <a:r>
              <a:rPr lang="en-US" sz="1200" b="0" i="0" u="none" strike="noStrike" cap="none">
                <a:solidFill>
                  <a:schemeClr val="lt1"/>
                </a:solidFill>
                <a:latin typeface="Arial"/>
                <a:ea typeface="Arial"/>
                <a:cs typeface="Arial"/>
                <a:sym typeface="Arial"/>
              </a:rPr>
              <a:t>|</a:t>
            </a:r>
            <a:r>
              <a:rPr lang="en-US" sz="1200" b="1" i="0" u="none" strike="noStrike" cap="none">
                <a:solidFill>
                  <a:schemeClr val="lt1"/>
                </a:solidFill>
                <a:latin typeface="Arial"/>
                <a:ea typeface="Arial"/>
                <a:cs typeface="Arial"/>
                <a:sym typeface="Arial"/>
              </a:rPr>
              <a:t> </a:t>
            </a:r>
            <a:r>
              <a:rPr lang="en-US" sz="1200" b="0" i="1" u="none" strike="noStrike" cap="none">
                <a:solidFill>
                  <a:schemeClr val="lt1"/>
                </a:solidFill>
                <a:latin typeface="Arial"/>
                <a:ea typeface="Arial"/>
                <a:cs typeface="Arial"/>
                <a:sym typeface="Arial"/>
              </a:rPr>
              <a:t>Presentation Title Presentation Title</a:t>
            </a:r>
            <a:endParaRPr sz="1400" b="0" i="0" u="none" strike="noStrike" cap="none">
              <a:solidFill>
                <a:srgbClr val="000000"/>
              </a:solidFill>
              <a:latin typeface="Arial"/>
              <a:ea typeface="Arial"/>
              <a:cs typeface="Arial"/>
              <a:sym typeface="Arial"/>
            </a:endParaRPr>
          </a:p>
        </p:txBody>
      </p:sp>
      <p:sp>
        <p:nvSpPr>
          <p:cNvPr id="14" name="Google Shape;14;p42"/>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42"/>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gif"/><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gif"/><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gif"/><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gif"/><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gif"/><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pic>
        <p:nvPicPr>
          <p:cNvPr id="28" name="Google Shape;28;ge68d12291b_0_6" descr="16x9_campus3.jpg"/>
          <p:cNvPicPr preferRelativeResize="0"/>
          <p:nvPr/>
        </p:nvPicPr>
        <p:blipFill rotWithShape="1">
          <a:blip r:embed="rId3">
            <a:alphaModFix/>
          </a:blip>
          <a:srcRect/>
          <a:stretch/>
        </p:blipFill>
        <p:spPr>
          <a:xfrm>
            <a:off x="0" y="0"/>
            <a:ext cx="9143998" cy="4695825"/>
          </a:xfrm>
          <a:prstGeom prst="rect">
            <a:avLst/>
          </a:prstGeom>
          <a:noFill/>
          <a:ln>
            <a:noFill/>
          </a:ln>
        </p:spPr>
      </p:pic>
      <p:sp>
        <p:nvSpPr>
          <p:cNvPr id="29" name="Google Shape;29;ge68d12291b_0_6"/>
          <p:cNvSpPr txBox="1"/>
          <p:nvPr/>
        </p:nvSpPr>
        <p:spPr>
          <a:xfrm>
            <a:off x="0" y="782300"/>
            <a:ext cx="9144000" cy="21027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chemeClr val="lt1"/>
              </a:buClr>
              <a:buSzPts val="3200"/>
              <a:buFont typeface="Arial"/>
              <a:buNone/>
            </a:pPr>
            <a:r>
              <a:rPr lang="en-US" sz="3200" u="none" strike="noStrike" cap="none">
                <a:solidFill>
                  <a:schemeClr val="lt1"/>
                </a:solidFill>
                <a:latin typeface="Open Sans"/>
                <a:ea typeface="Open Sans"/>
                <a:cs typeface="Open Sans"/>
                <a:sym typeface="Open Sans"/>
              </a:rPr>
              <a:t>Golden Snitch Team</a:t>
            </a:r>
            <a:endParaRPr sz="3200" u="none" strike="noStrike" cap="none">
              <a:solidFill>
                <a:schemeClr val="lt1"/>
              </a:solidFill>
              <a:latin typeface="Open Sans"/>
              <a:ea typeface="Open Sans"/>
              <a:cs typeface="Open Sans"/>
              <a:sym typeface="Open Sans"/>
            </a:endParaRPr>
          </a:p>
          <a:p>
            <a:pPr marL="0" marR="0" lvl="0" indent="0" algn="ctr" rtl="0">
              <a:lnSpc>
                <a:spcPct val="115000"/>
              </a:lnSpc>
              <a:spcBef>
                <a:spcPts val="0"/>
              </a:spcBef>
              <a:spcAft>
                <a:spcPts val="0"/>
              </a:spcAft>
              <a:buClr>
                <a:schemeClr val="lt1"/>
              </a:buClr>
              <a:buSzPts val="3200"/>
              <a:buFont typeface="Arial"/>
              <a:buNone/>
            </a:pPr>
            <a:r>
              <a:rPr lang="en-US" sz="3200" u="none" strike="noStrike" cap="none">
                <a:solidFill>
                  <a:schemeClr val="lt1"/>
                </a:solidFill>
                <a:latin typeface="Open Sans"/>
                <a:ea typeface="Open Sans"/>
                <a:cs typeface="Open Sans"/>
                <a:sym typeface="Open Sans"/>
              </a:rPr>
              <a:t>Final Presentation</a:t>
            </a:r>
            <a:endParaRPr sz="1800" u="none" strike="noStrike" cap="none">
              <a:solidFill>
                <a:schemeClr val="lt1"/>
              </a:solidFill>
              <a:latin typeface="Open Sans"/>
              <a:ea typeface="Open Sans"/>
              <a:cs typeface="Open Sans"/>
              <a:sym typeface="Open Sans"/>
            </a:endParaRPr>
          </a:p>
          <a:p>
            <a:pPr marL="0" marR="0" lvl="0" indent="0" algn="ctr" rtl="0">
              <a:lnSpc>
                <a:spcPct val="150000"/>
              </a:lnSpc>
              <a:spcBef>
                <a:spcPts val="0"/>
              </a:spcBef>
              <a:spcAft>
                <a:spcPts val="0"/>
              </a:spcAft>
              <a:buClr>
                <a:schemeClr val="dk1"/>
              </a:buClr>
              <a:buSzPts val="1800"/>
              <a:buFont typeface="Arial"/>
              <a:buNone/>
            </a:pPr>
            <a:endParaRPr sz="800" i="1" u="none" strike="noStrike" cap="none">
              <a:solidFill>
                <a:schemeClr val="lt1"/>
              </a:solidFill>
              <a:latin typeface="Open Sans"/>
              <a:ea typeface="Open Sans"/>
              <a:cs typeface="Open Sans"/>
              <a:sym typeface="Open Sans"/>
            </a:endParaRPr>
          </a:p>
          <a:p>
            <a:pPr marL="0" marR="0" lvl="0" indent="0" algn="ctr" rtl="0">
              <a:lnSpc>
                <a:spcPct val="150000"/>
              </a:lnSpc>
              <a:spcBef>
                <a:spcPts val="0"/>
              </a:spcBef>
              <a:spcAft>
                <a:spcPts val="0"/>
              </a:spcAft>
              <a:buClr>
                <a:schemeClr val="lt1"/>
              </a:buClr>
              <a:buSzPts val="1800"/>
              <a:buFont typeface="Arial"/>
              <a:buNone/>
            </a:pPr>
            <a:r>
              <a:rPr lang="en-US" sz="1800" i="1" u="none" strike="noStrike" cap="none">
                <a:solidFill>
                  <a:schemeClr val="lt1"/>
                </a:solidFill>
                <a:latin typeface="Open Sans"/>
                <a:ea typeface="Open Sans"/>
                <a:cs typeface="Open Sans"/>
                <a:sym typeface="Open Sans"/>
              </a:rPr>
              <a:t>Team: Minyue Liu, Allison Xu, Ruilong Zhuang, Shumin Liu, Emma Zhou</a:t>
            </a:r>
            <a:endParaRPr sz="1800" i="1" u="none" strike="noStrike" cap="none">
              <a:solidFill>
                <a:schemeClr val="lt1"/>
              </a:solidFill>
              <a:latin typeface="Open Sans"/>
              <a:ea typeface="Open Sans"/>
              <a:cs typeface="Open Sans"/>
              <a:sym typeface="Open Sans"/>
            </a:endParaRPr>
          </a:p>
          <a:p>
            <a:pPr marL="0" marR="0" lvl="0" indent="0" algn="ctr" rtl="0">
              <a:lnSpc>
                <a:spcPct val="150000"/>
              </a:lnSpc>
              <a:spcBef>
                <a:spcPts val="0"/>
              </a:spcBef>
              <a:spcAft>
                <a:spcPts val="0"/>
              </a:spcAft>
              <a:buClr>
                <a:schemeClr val="lt1"/>
              </a:buClr>
              <a:buSzPts val="1800"/>
              <a:buFont typeface="Arial"/>
              <a:buNone/>
            </a:pPr>
            <a:r>
              <a:rPr lang="en-US" sz="1800" i="1" u="none" strike="noStrike" cap="none">
                <a:solidFill>
                  <a:schemeClr val="lt1"/>
                </a:solidFill>
                <a:latin typeface="Open Sans"/>
                <a:ea typeface="Open Sans"/>
                <a:cs typeface="Open Sans"/>
                <a:sym typeface="Open Sans"/>
              </a:rPr>
              <a:t>Mentor: Tom Smith</a:t>
            </a:r>
            <a:endParaRPr sz="1800" i="1" u="none" strike="noStrike" cap="none">
              <a:solidFill>
                <a:schemeClr val="lt1"/>
              </a:solidFill>
              <a:latin typeface="Open Sans"/>
              <a:ea typeface="Open Sans"/>
              <a:cs typeface="Open Sans"/>
              <a:sym typeface="Open Sans"/>
            </a:endParaRPr>
          </a:p>
        </p:txBody>
      </p:sp>
      <p:sp>
        <p:nvSpPr>
          <p:cNvPr id="30" name="Google Shape;30;ge68d12291b_0_6"/>
          <p:cNvSpPr txBox="1"/>
          <p:nvPr/>
        </p:nvSpPr>
        <p:spPr>
          <a:xfrm>
            <a:off x="0" y="4686300"/>
            <a:ext cx="9144000" cy="457200"/>
          </a:xfrm>
          <a:prstGeom prst="rect">
            <a:avLst/>
          </a:prstGeom>
          <a:solidFill>
            <a:srgbClr val="1A2C64"/>
          </a:solidFill>
          <a:ln>
            <a:noFill/>
          </a:ln>
          <a:effectLst>
            <a:outerShdw blurRad="63500" dist="23000" dir="5400000">
              <a:srgbClr val="80808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1" name="Google Shape;31;ge68d12291b_0_6"/>
          <p:cNvPicPr preferRelativeResize="0"/>
          <p:nvPr/>
        </p:nvPicPr>
        <p:blipFill rotWithShape="1">
          <a:blip r:embed="rId4">
            <a:alphaModFix/>
          </a:blip>
          <a:srcRect/>
          <a:stretch/>
        </p:blipFill>
        <p:spPr>
          <a:xfrm>
            <a:off x="7162800" y="4803775"/>
            <a:ext cx="1827214" cy="222250"/>
          </a:xfrm>
          <a:prstGeom prst="rect">
            <a:avLst/>
          </a:prstGeom>
          <a:noFill/>
          <a:ln>
            <a:noFill/>
          </a:ln>
        </p:spPr>
      </p:pic>
      <p:sp>
        <p:nvSpPr>
          <p:cNvPr id="32" name="Google Shape;32;ge68d12291b_0_6"/>
          <p:cNvSpPr txBox="1"/>
          <p:nvPr/>
        </p:nvSpPr>
        <p:spPr>
          <a:xfrm>
            <a:off x="0" y="4695825"/>
            <a:ext cx="91440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200000"/>
              </a:lnSpc>
              <a:spcBef>
                <a:spcPts val="0"/>
              </a:spcBef>
              <a:spcAft>
                <a:spcPts val="0"/>
              </a:spcAft>
              <a:buClr>
                <a:schemeClr val="lt1"/>
              </a:buClr>
              <a:buSzPts val="1200"/>
              <a:buFont typeface="Arial"/>
              <a:buNone/>
            </a:pPr>
            <a:r>
              <a:rPr lang="en-US" sz="1200" i="1" u="none" strike="noStrike" cap="none">
                <a:solidFill>
                  <a:schemeClr val="lt1"/>
                </a:solidFill>
                <a:latin typeface="Open Sans"/>
                <a:ea typeface="Open Sans"/>
                <a:cs typeface="Open Sans"/>
                <a:sym typeface="Open Sans"/>
              </a:rPr>
              <a:t>TRANSCENDING DISCIPLINES, TRANSFORMING LIVES</a:t>
            </a:r>
            <a:endParaRPr sz="140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e7771b809b_0_36"/>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latin typeface="Open Sans"/>
                <a:ea typeface="Open Sans"/>
                <a:cs typeface="Open Sans"/>
                <a:sym typeface="Open Sans"/>
              </a:rPr>
              <a:t>Recommendation</a:t>
            </a:r>
            <a:endParaRPr sz="2300">
              <a:latin typeface="Open Sans"/>
              <a:ea typeface="Open Sans"/>
              <a:cs typeface="Open Sans"/>
              <a:sym typeface="Open Sans"/>
            </a:endParaRPr>
          </a:p>
        </p:txBody>
      </p:sp>
      <p:sp>
        <p:nvSpPr>
          <p:cNvPr id="235" name="Google Shape;235;ge7771b809b_0_36"/>
          <p:cNvSpPr txBox="1"/>
          <p:nvPr/>
        </p:nvSpPr>
        <p:spPr>
          <a:xfrm>
            <a:off x="591150" y="4840931"/>
            <a:ext cx="27852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Recommendation</a:t>
            </a:r>
            <a:endParaRPr sz="1200" i="1" dirty="0">
              <a:solidFill>
                <a:schemeClr val="lt1"/>
              </a:solidFill>
              <a:latin typeface="Open Sans"/>
              <a:ea typeface="Open Sans"/>
              <a:cs typeface="Open Sans"/>
              <a:sym typeface="Open Sans"/>
            </a:endParaRPr>
          </a:p>
        </p:txBody>
      </p:sp>
      <p:sp>
        <p:nvSpPr>
          <p:cNvPr id="236" name="Google Shape;236;ge7771b809b_0_36"/>
          <p:cNvSpPr/>
          <p:nvPr/>
        </p:nvSpPr>
        <p:spPr>
          <a:xfrm>
            <a:off x="4395863" y="2613900"/>
            <a:ext cx="352200" cy="149700"/>
          </a:xfrm>
          <a:prstGeom prst="rightArrow">
            <a:avLst>
              <a:gd name="adj1" fmla="val 50000"/>
              <a:gd name="adj2"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ge7771b809b_0_36"/>
          <p:cNvGrpSpPr/>
          <p:nvPr/>
        </p:nvGrpSpPr>
        <p:grpSpPr>
          <a:xfrm>
            <a:off x="4926625" y="623613"/>
            <a:ext cx="3580704" cy="3824062"/>
            <a:chOff x="533675" y="602550"/>
            <a:chExt cx="3580704" cy="3824062"/>
          </a:xfrm>
        </p:grpSpPr>
        <p:grpSp>
          <p:nvGrpSpPr>
            <p:cNvPr id="238" name="Google Shape;238;ge7771b809b_0_36"/>
            <p:cNvGrpSpPr/>
            <p:nvPr/>
          </p:nvGrpSpPr>
          <p:grpSpPr>
            <a:xfrm>
              <a:off x="533675" y="668500"/>
              <a:ext cx="3580704" cy="3758113"/>
              <a:chOff x="4873496" y="534675"/>
              <a:chExt cx="3729900" cy="3758113"/>
            </a:xfrm>
          </p:grpSpPr>
          <p:sp>
            <p:nvSpPr>
              <p:cNvPr id="239" name="Google Shape;239;ge7771b809b_0_36"/>
              <p:cNvSpPr/>
              <p:nvPr/>
            </p:nvSpPr>
            <p:spPr>
              <a:xfrm>
                <a:off x="4873496" y="996388"/>
                <a:ext cx="3729900" cy="3296400"/>
              </a:xfrm>
              <a:prstGeom prst="rect">
                <a:avLst/>
              </a:prstGeom>
              <a:solidFill>
                <a:srgbClr val="CFE2F3"/>
              </a:solidFill>
              <a:ln w="19050" cap="flat" cmpd="sng">
                <a:solidFill>
                  <a:schemeClr val="dk2"/>
                </a:solidFill>
                <a:prstDash val="dot"/>
                <a:round/>
                <a:headEnd type="none" w="sm" len="sm"/>
                <a:tailEnd type="none" w="sm" len="sm"/>
              </a:ln>
            </p:spPr>
            <p:txBody>
              <a:bodyPr spcFirstLastPara="1" wrap="square" lIns="91425" tIns="182875" rIns="137150" bIns="182875" anchor="ctr" anchorCtr="0">
                <a:noAutofit/>
              </a:bodyPr>
              <a:lstStyle/>
              <a:p>
                <a:pPr marL="274320" lvl="0" indent="-213359" algn="l" rtl="0">
                  <a:lnSpc>
                    <a:spcPct val="115000"/>
                  </a:lnSpc>
                  <a:spcBef>
                    <a:spcPts val="0"/>
                  </a:spcBef>
                  <a:spcAft>
                    <a:spcPts val="0"/>
                  </a:spcAft>
                  <a:buClr>
                    <a:srgbClr val="3F3F3F"/>
                  </a:buClr>
                  <a:buSzPts val="1200"/>
                  <a:buFont typeface="Open Sans"/>
                  <a:buChar char="●"/>
                </a:pPr>
                <a:r>
                  <a:rPr lang="en-US" sz="1200">
                    <a:solidFill>
                      <a:srgbClr val="3F3F3F"/>
                    </a:solidFill>
                    <a:latin typeface="Open Sans"/>
                    <a:ea typeface="Open Sans"/>
                    <a:cs typeface="Open Sans"/>
                    <a:sym typeface="Open Sans"/>
                  </a:rPr>
                  <a:t>Investment function group should take into account of the </a:t>
                </a:r>
                <a:r>
                  <a:rPr lang="en-US" sz="1200" b="1">
                    <a:solidFill>
                      <a:srgbClr val="3F3F3F"/>
                    </a:solidFill>
                    <a:latin typeface="Open Sans"/>
                    <a:ea typeface="Open Sans"/>
                    <a:cs typeface="Open Sans"/>
                    <a:sym typeface="Open Sans"/>
                  </a:rPr>
                  <a:t>public opinion</a:t>
                </a:r>
                <a:r>
                  <a:rPr lang="en-US" sz="1200">
                    <a:solidFill>
                      <a:srgbClr val="3F3F3F"/>
                    </a:solidFill>
                    <a:latin typeface="Open Sans"/>
                    <a:ea typeface="Open Sans"/>
                    <a:cs typeface="Open Sans"/>
                    <a:sym typeface="Open Sans"/>
                  </a:rPr>
                  <a:t> when investigating the company’s performance</a:t>
                </a:r>
                <a:endParaRPr sz="1200">
                  <a:solidFill>
                    <a:srgbClr val="3F3F3F"/>
                  </a:solidFill>
                  <a:latin typeface="Open Sans"/>
                  <a:ea typeface="Open Sans"/>
                  <a:cs typeface="Open Sans"/>
                  <a:sym typeface="Open Sans"/>
                </a:endParaRPr>
              </a:p>
              <a:p>
                <a:pPr marL="548640" lvl="1" indent="-213359" algn="l" rtl="0">
                  <a:lnSpc>
                    <a:spcPct val="115000"/>
                  </a:lnSpc>
                  <a:spcBef>
                    <a:spcPts val="0"/>
                  </a:spcBef>
                  <a:spcAft>
                    <a:spcPts val="0"/>
                  </a:spcAft>
                  <a:buClr>
                    <a:srgbClr val="3F3F3F"/>
                  </a:buClr>
                  <a:buSzPts val="1200"/>
                  <a:buFont typeface="Open Sans"/>
                  <a:buChar char="○"/>
                </a:pPr>
                <a:r>
                  <a:rPr lang="en-US" sz="1200">
                    <a:solidFill>
                      <a:srgbClr val="3F3F3F"/>
                    </a:solidFill>
                    <a:latin typeface="Open Sans"/>
                    <a:ea typeface="Open Sans"/>
                    <a:cs typeface="Open Sans"/>
                    <a:sym typeface="Open Sans"/>
                  </a:rPr>
                  <a:t>The </a:t>
                </a:r>
                <a:r>
                  <a:rPr lang="en-US" sz="1200" b="1">
                    <a:solidFill>
                      <a:srgbClr val="3F3F3F"/>
                    </a:solidFill>
                    <a:latin typeface="Open Sans"/>
                    <a:ea typeface="Open Sans"/>
                    <a:cs typeface="Open Sans"/>
                    <a:sym typeface="Open Sans"/>
                  </a:rPr>
                  <a:t>customers’ relation information</a:t>
                </a:r>
                <a:r>
                  <a:rPr lang="en-US" sz="1200">
                    <a:solidFill>
                      <a:srgbClr val="3F3F3F"/>
                    </a:solidFill>
                    <a:latin typeface="Open Sans"/>
                    <a:ea typeface="Open Sans"/>
                    <a:cs typeface="Open Sans"/>
                    <a:sym typeface="Open Sans"/>
                  </a:rPr>
                  <a:t> and the </a:t>
                </a:r>
                <a:r>
                  <a:rPr lang="en-US" sz="1200" b="1">
                    <a:solidFill>
                      <a:srgbClr val="3F3F3F"/>
                    </a:solidFill>
                    <a:latin typeface="Open Sans"/>
                    <a:ea typeface="Open Sans"/>
                    <a:cs typeface="Open Sans"/>
                    <a:sym typeface="Open Sans"/>
                  </a:rPr>
                  <a:t>investors’ opinions</a:t>
                </a:r>
                <a:r>
                  <a:rPr lang="en-US" sz="1200">
                    <a:solidFill>
                      <a:srgbClr val="3F3F3F"/>
                    </a:solidFill>
                    <a:latin typeface="Open Sans"/>
                    <a:ea typeface="Open Sans"/>
                    <a:cs typeface="Open Sans"/>
                    <a:sym typeface="Open Sans"/>
                  </a:rPr>
                  <a:t> can reflect the company image which is a valuable information for assessing the potential investment risk</a:t>
                </a:r>
                <a:endParaRPr sz="1200">
                  <a:solidFill>
                    <a:srgbClr val="3F3F3F"/>
                  </a:solidFill>
                  <a:latin typeface="Open Sans"/>
                  <a:ea typeface="Open Sans"/>
                  <a:cs typeface="Open Sans"/>
                  <a:sym typeface="Open Sans"/>
                </a:endParaRPr>
              </a:p>
              <a:p>
                <a:pPr marL="274320" lvl="0" indent="-213359" algn="l" rtl="0">
                  <a:lnSpc>
                    <a:spcPct val="115000"/>
                  </a:lnSpc>
                  <a:spcBef>
                    <a:spcPts val="0"/>
                  </a:spcBef>
                  <a:spcAft>
                    <a:spcPts val="0"/>
                  </a:spcAft>
                  <a:buClr>
                    <a:srgbClr val="3F3F3F"/>
                  </a:buClr>
                  <a:buSzPts val="1200"/>
                  <a:buFont typeface="Open Sans"/>
                  <a:buChar char="●"/>
                </a:pPr>
                <a:r>
                  <a:rPr lang="en-US" sz="1200">
                    <a:solidFill>
                      <a:srgbClr val="3F3F3F"/>
                    </a:solidFill>
                    <a:latin typeface="Open Sans"/>
                    <a:ea typeface="Open Sans"/>
                    <a:cs typeface="Open Sans"/>
                    <a:sym typeface="Open Sans"/>
                  </a:rPr>
                  <a:t>Analysts can </a:t>
                </a:r>
                <a:r>
                  <a:rPr lang="en-US" sz="1200" b="1">
                    <a:solidFill>
                      <a:srgbClr val="3F3F3F"/>
                    </a:solidFill>
                    <a:latin typeface="Open Sans"/>
                    <a:ea typeface="Open Sans"/>
                    <a:cs typeface="Open Sans"/>
                    <a:sym typeface="Open Sans"/>
                  </a:rPr>
                  <a:t>expand its reach </a:t>
                </a:r>
                <a:r>
                  <a:rPr lang="en-US" sz="1200">
                    <a:solidFill>
                      <a:srgbClr val="3F3F3F"/>
                    </a:solidFill>
                    <a:latin typeface="Open Sans"/>
                    <a:ea typeface="Open Sans"/>
                    <a:cs typeface="Open Sans"/>
                    <a:sym typeface="Open Sans"/>
                  </a:rPr>
                  <a:t>through social medias like twitter and reddit</a:t>
                </a:r>
                <a:endParaRPr sz="1200">
                  <a:solidFill>
                    <a:srgbClr val="3F3F3F"/>
                  </a:solidFill>
                  <a:latin typeface="Open Sans"/>
                  <a:ea typeface="Open Sans"/>
                  <a:cs typeface="Open Sans"/>
                  <a:sym typeface="Open Sans"/>
                </a:endParaRPr>
              </a:p>
              <a:p>
                <a:pPr marL="548640" lvl="1" indent="-213359" algn="l" rtl="0">
                  <a:lnSpc>
                    <a:spcPct val="115000"/>
                  </a:lnSpc>
                  <a:spcBef>
                    <a:spcPts val="0"/>
                  </a:spcBef>
                  <a:spcAft>
                    <a:spcPts val="0"/>
                  </a:spcAft>
                  <a:buClr>
                    <a:srgbClr val="3F3F3F"/>
                  </a:buClr>
                  <a:buSzPts val="1200"/>
                  <a:buFont typeface="Open Sans"/>
                  <a:buChar char="○"/>
                </a:pPr>
                <a:r>
                  <a:rPr lang="en-US" sz="1200">
                    <a:solidFill>
                      <a:srgbClr val="3F3F3F"/>
                    </a:solidFill>
                    <a:latin typeface="Open Sans"/>
                    <a:ea typeface="Open Sans"/>
                    <a:cs typeface="Open Sans"/>
                    <a:sym typeface="Open Sans"/>
                  </a:rPr>
                  <a:t>More customers and investors use this tools now</a:t>
                </a:r>
                <a:endParaRPr sz="1200">
                  <a:solidFill>
                    <a:srgbClr val="3F3F3F"/>
                  </a:solidFill>
                  <a:latin typeface="Open Sans"/>
                  <a:ea typeface="Open Sans"/>
                  <a:cs typeface="Open Sans"/>
                  <a:sym typeface="Open Sans"/>
                </a:endParaRPr>
              </a:p>
              <a:p>
                <a:pPr marL="548640" lvl="1" indent="-213359" algn="l" rtl="0">
                  <a:lnSpc>
                    <a:spcPct val="115000"/>
                  </a:lnSpc>
                  <a:spcBef>
                    <a:spcPts val="0"/>
                  </a:spcBef>
                  <a:spcAft>
                    <a:spcPts val="0"/>
                  </a:spcAft>
                  <a:buClr>
                    <a:srgbClr val="3F3F3F"/>
                  </a:buClr>
                  <a:buSzPts val="1200"/>
                  <a:buFont typeface="Open Sans"/>
                  <a:buChar char="○"/>
                </a:pPr>
                <a:r>
                  <a:rPr lang="en-US" sz="1200">
                    <a:solidFill>
                      <a:srgbClr val="3F3F3F"/>
                    </a:solidFill>
                    <a:latin typeface="Open Sans"/>
                    <a:ea typeface="Open Sans"/>
                    <a:cs typeface="Open Sans"/>
                    <a:sym typeface="Open Sans"/>
                  </a:rPr>
                  <a:t>Social media can provide more </a:t>
                </a:r>
                <a:r>
                  <a:rPr lang="en-US" sz="1200" b="1">
                    <a:solidFill>
                      <a:srgbClr val="3F3F3F"/>
                    </a:solidFill>
                    <a:latin typeface="Open Sans"/>
                    <a:ea typeface="Open Sans"/>
                    <a:cs typeface="Open Sans"/>
                    <a:sym typeface="Open Sans"/>
                  </a:rPr>
                  <a:t>in-time information</a:t>
                </a:r>
                <a:r>
                  <a:rPr lang="en-US" sz="1200">
                    <a:solidFill>
                      <a:srgbClr val="3F3F3F"/>
                    </a:solidFill>
                    <a:latin typeface="Open Sans"/>
                    <a:ea typeface="Open Sans"/>
                    <a:cs typeface="Open Sans"/>
                    <a:sym typeface="Open Sans"/>
                  </a:rPr>
                  <a:t> compared to the traditional media channel</a:t>
                </a:r>
                <a:endParaRPr sz="1200">
                  <a:solidFill>
                    <a:srgbClr val="3F3F3F"/>
                  </a:solidFill>
                  <a:latin typeface="Open Sans"/>
                  <a:ea typeface="Open Sans"/>
                  <a:cs typeface="Open Sans"/>
                  <a:sym typeface="Open Sans"/>
                </a:endParaRPr>
              </a:p>
            </p:txBody>
          </p:sp>
          <p:sp>
            <p:nvSpPr>
              <p:cNvPr id="240" name="Google Shape;240;ge7771b809b_0_36"/>
              <p:cNvSpPr txBox="1"/>
              <p:nvPr/>
            </p:nvSpPr>
            <p:spPr>
              <a:xfrm>
                <a:off x="5204025" y="534675"/>
                <a:ext cx="2660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a:solidFill>
                      <a:srgbClr val="3F3F3F"/>
                    </a:solidFill>
                    <a:latin typeface="Open Sans"/>
                    <a:ea typeface="Open Sans"/>
                    <a:cs typeface="Open Sans"/>
                    <a:sym typeface="Open Sans"/>
                  </a:rPr>
                  <a:t>Stock Evaluation</a:t>
                </a:r>
                <a:endParaRPr>
                  <a:latin typeface="Open Sans"/>
                  <a:ea typeface="Open Sans"/>
                  <a:cs typeface="Open Sans"/>
                  <a:sym typeface="Open Sans"/>
                </a:endParaRPr>
              </a:p>
            </p:txBody>
          </p:sp>
        </p:grpSp>
        <p:pic>
          <p:nvPicPr>
            <p:cNvPr id="241" name="Google Shape;241;ge7771b809b_0_36"/>
            <p:cNvPicPr preferRelativeResize="0"/>
            <p:nvPr/>
          </p:nvPicPr>
          <p:blipFill>
            <a:blip r:embed="rId3">
              <a:alphaModFix/>
            </a:blip>
            <a:stretch>
              <a:fillRect/>
            </a:stretch>
          </p:blipFill>
          <p:spPr>
            <a:xfrm>
              <a:off x="3071550" y="602550"/>
              <a:ext cx="461700" cy="461700"/>
            </a:xfrm>
            <a:prstGeom prst="rect">
              <a:avLst/>
            </a:prstGeom>
            <a:noFill/>
            <a:ln>
              <a:noFill/>
            </a:ln>
          </p:spPr>
        </p:pic>
      </p:grpSp>
      <p:grpSp>
        <p:nvGrpSpPr>
          <p:cNvPr id="242" name="Google Shape;242;ge7771b809b_0_36"/>
          <p:cNvGrpSpPr/>
          <p:nvPr/>
        </p:nvGrpSpPr>
        <p:grpSpPr>
          <a:xfrm>
            <a:off x="636675" y="632087"/>
            <a:ext cx="3580616" cy="3815514"/>
            <a:chOff x="4882550" y="602550"/>
            <a:chExt cx="3580616" cy="3815514"/>
          </a:xfrm>
        </p:grpSpPr>
        <p:grpSp>
          <p:nvGrpSpPr>
            <p:cNvPr id="243" name="Google Shape;243;ge7771b809b_0_36"/>
            <p:cNvGrpSpPr/>
            <p:nvPr/>
          </p:nvGrpSpPr>
          <p:grpSpPr>
            <a:xfrm>
              <a:off x="4882550" y="658710"/>
              <a:ext cx="3580616" cy="3759353"/>
              <a:chOff x="319051" y="534675"/>
              <a:chExt cx="3527700" cy="3737303"/>
            </a:xfrm>
          </p:grpSpPr>
          <p:sp>
            <p:nvSpPr>
              <p:cNvPr id="244" name="Google Shape;244;ge7771b809b_0_36"/>
              <p:cNvSpPr/>
              <p:nvPr/>
            </p:nvSpPr>
            <p:spPr>
              <a:xfrm>
                <a:off x="319051" y="983678"/>
                <a:ext cx="3527700" cy="3288300"/>
              </a:xfrm>
              <a:prstGeom prst="rect">
                <a:avLst/>
              </a:prstGeom>
              <a:solidFill>
                <a:srgbClr val="CFE2F3"/>
              </a:solidFill>
              <a:ln w="19050" cap="flat" cmpd="sng">
                <a:solidFill>
                  <a:schemeClr val="dk2"/>
                </a:solidFill>
                <a:prstDash val="dot"/>
                <a:round/>
                <a:headEnd type="none" w="sm" len="sm"/>
                <a:tailEnd type="none" w="sm" len="sm"/>
              </a:ln>
            </p:spPr>
            <p:txBody>
              <a:bodyPr spcFirstLastPara="1" wrap="square" lIns="91425" tIns="91425" rIns="91425" bIns="91425" anchor="t" anchorCtr="0">
                <a:noAutofit/>
              </a:bodyPr>
              <a:lstStyle/>
              <a:p>
                <a:pPr marL="274320" lvl="0" indent="-213359" algn="l" rtl="0">
                  <a:lnSpc>
                    <a:spcPct val="115000"/>
                  </a:lnSpc>
                  <a:spcBef>
                    <a:spcPts val="0"/>
                  </a:spcBef>
                  <a:spcAft>
                    <a:spcPts val="0"/>
                  </a:spcAft>
                  <a:buClr>
                    <a:srgbClr val="3F3F3F"/>
                  </a:buClr>
                  <a:buSzPts val="1200"/>
                  <a:buFont typeface="Open Sans"/>
                  <a:buChar char="●"/>
                </a:pPr>
                <a:r>
                  <a:rPr lang="en-US" sz="1200">
                    <a:solidFill>
                      <a:srgbClr val="3F3F3F"/>
                    </a:solidFill>
                    <a:latin typeface="Open Sans"/>
                    <a:ea typeface="Open Sans"/>
                    <a:cs typeface="Open Sans"/>
                    <a:sym typeface="Open Sans"/>
                  </a:rPr>
                  <a:t>Incorporating both </a:t>
                </a:r>
                <a:r>
                  <a:rPr lang="en-US" sz="1200" b="1">
                    <a:solidFill>
                      <a:srgbClr val="3F3F3F"/>
                    </a:solidFill>
                    <a:latin typeface="Open Sans"/>
                    <a:ea typeface="Open Sans"/>
                    <a:cs typeface="Open Sans"/>
                    <a:sym typeface="Open Sans"/>
                  </a:rPr>
                  <a:t>news</a:t>
                </a:r>
                <a:r>
                  <a:rPr lang="en-US" sz="1200">
                    <a:solidFill>
                      <a:srgbClr val="3F3F3F"/>
                    </a:solidFill>
                    <a:latin typeface="Open Sans"/>
                    <a:ea typeface="Open Sans"/>
                    <a:cs typeface="Open Sans"/>
                    <a:sym typeface="Open Sans"/>
                  </a:rPr>
                  <a:t> and </a:t>
                </a:r>
                <a:r>
                  <a:rPr lang="en-US" sz="1200" b="1">
                    <a:solidFill>
                      <a:srgbClr val="3F3F3F"/>
                    </a:solidFill>
                    <a:latin typeface="Open Sans"/>
                    <a:ea typeface="Open Sans"/>
                    <a:cs typeface="Open Sans"/>
                    <a:sym typeface="Open Sans"/>
                  </a:rPr>
                  <a:t>social media</a:t>
                </a:r>
                <a:r>
                  <a:rPr lang="en-US" sz="1200">
                    <a:solidFill>
                      <a:srgbClr val="3F3F3F"/>
                    </a:solidFill>
                    <a:latin typeface="Open Sans"/>
                    <a:ea typeface="Open Sans"/>
                    <a:cs typeface="Open Sans"/>
                    <a:sym typeface="Open Sans"/>
                  </a:rPr>
                  <a:t> data makes the public sentiment and opinions </a:t>
                </a:r>
                <a:r>
                  <a:rPr lang="en-US" sz="1200" b="1">
                    <a:solidFill>
                      <a:srgbClr val="3F3F3F"/>
                    </a:solidFill>
                    <a:latin typeface="Open Sans"/>
                    <a:ea typeface="Open Sans"/>
                    <a:cs typeface="Open Sans"/>
                    <a:sym typeface="Open Sans"/>
                  </a:rPr>
                  <a:t>less biased</a:t>
                </a:r>
                <a:r>
                  <a:rPr lang="en-US" sz="1200">
                    <a:solidFill>
                      <a:srgbClr val="3F3F3F"/>
                    </a:solidFill>
                    <a:latin typeface="Open Sans"/>
                    <a:ea typeface="Open Sans"/>
                    <a:cs typeface="Open Sans"/>
                    <a:sym typeface="Open Sans"/>
                  </a:rPr>
                  <a:t>, thus ensuring the </a:t>
                </a:r>
                <a:r>
                  <a:rPr lang="en-US" sz="1200" b="1">
                    <a:solidFill>
                      <a:srgbClr val="3F3F3F"/>
                    </a:solidFill>
                    <a:latin typeface="Open Sans"/>
                    <a:ea typeface="Open Sans"/>
                    <a:cs typeface="Open Sans"/>
                    <a:sym typeface="Open Sans"/>
                  </a:rPr>
                  <a:t>comprehensiveness</a:t>
                </a:r>
                <a:r>
                  <a:rPr lang="en-US" sz="1200">
                    <a:solidFill>
                      <a:srgbClr val="3F3F3F"/>
                    </a:solidFill>
                    <a:latin typeface="Open Sans"/>
                    <a:ea typeface="Open Sans"/>
                    <a:cs typeface="Open Sans"/>
                    <a:sym typeface="Open Sans"/>
                  </a:rPr>
                  <a:t> and </a:t>
                </a:r>
                <a:r>
                  <a:rPr lang="en-US" sz="1200" b="1">
                    <a:solidFill>
                      <a:srgbClr val="3F3F3F"/>
                    </a:solidFill>
                    <a:latin typeface="Open Sans"/>
                    <a:ea typeface="Open Sans"/>
                    <a:cs typeface="Open Sans"/>
                    <a:sym typeface="Open Sans"/>
                  </a:rPr>
                  <a:t>accuracy</a:t>
                </a:r>
                <a:r>
                  <a:rPr lang="en-US" sz="1200">
                    <a:solidFill>
                      <a:srgbClr val="3F3F3F"/>
                    </a:solidFill>
                    <a:latin typeface="Open Sans"/>
                    <a:ea typeface="Open Sans"/>
                    <a:cs typeface="Open Sans"/>
                    <a:sym typeface="Open Sans"/>
                  </a:rPr>
                  <a:t> of model features</a:t>
                </a:r>
                <a:endParaRPr sz="1200">
                  <a:solidFill>
                    <a:srgbClr val="3F3F3F"/>
                  </a:solidFill>
                  <a:latin typeface="Open Sans"/>
                  <a:ea typeface="Open Sans"/>
                  <a:cs typeface="Open Sans"/>
                  <a:sym typeface="Open Sans"/>
                </a:endParaRPr>
              </a:p>
              <a:p>
                <a:pPr marL="274320" lvl="0" indent="-213359" algn="l" rtl="0">
                  <a:lnSpc>
                    <a:spcPct val="115000"/>
                  </a:lnSpc>
                  <a:spcBef>
                    <a:spcPts val="0"/>
                  </a:spcBef>
                  <a:spcAft>
                    <a:spcPts val="0"/>
                  </a:spcAft>
                  <a:buClr>
                    <a:srgbClr val="3F3F3F"/>
                  </a:buClr>
                  <a:buSzPts val="1200"/>
                  <a:buFont typeface="Open Sans"/>
                  <a:buChar char="●"/>
                </a:pPr>
                <a:r>
                  <a:rPr lang="en-US" sz="1200">
                    <a:solidFill>
                      <a:srgbClr val="3F3F3F"/>
                    </a:solidFill>
                    <a:latin typeface="Open Sans"/>
                    <a:ea typeface="Open Sans"/>
                    <a:cs typeface="Open Sans"/>
                    <a:sym typeface="Open Sans"/>
                  </a:rPr>
                  <a:t>The usefulness of our model is reflected in giving investors potential warnings in the future by looking at the </a:t>
                </a:r>
                <a:r>
                  <a:rPr lang="en-US" sz="1200" b="1">
                    <a:solidFill>
                      <a:srgbClr val="3F3F3F"/>
                    </a:solidFill>
                    <a:latin typeface="Open Sans"/>
                    <a:ea typeface="Open Sans"/>
                    <a:cs typeface="Open Sans"/>
                    <a:sym typeface="Open Sans"/>
                  </a:rPr>
                  <a:t>feature importances</a:t>
                </a:r>
                <a:r>
                  <a:rPr lang="en-US" sz="1200">
                    <a:solidFill>
                      <a:srgbClr val="3F3F3F"/>
                    </a:solidFill>
                    <a:latin typeface="Open Sans"/>
                    <a:ea typeface="Open Sans"/>
                    <a:cs typeface="Open Sans"/>
                    <a:sym typeface="Open Sans"/>
                  </a:rPr>
                  <a:t>, which show </a:t>
                </a:r>
                <a:r>
                  <a:rPr lang="en-US" sz="1200" b="1">
                    <a:solidFill>
                      <a:srgbClr val="3F3F3F"/>
                    </a:solidFill>
                    <a:latin typeface="Open Sans"/>
                    <a:ea typeface="Open Sans"/>
                    <a:cs typeface="Open Sans"/>
                    <a:sym typeface="Open Sans"/>
                  </a:rPr>
                  <a:t>highly correlated</a:t>
                </a:r>
                <a:r>
                  <a:rPr lang="en-US" sz="1200">
                    <a:solidFill>
                      <a:srgbClr val="3F3F3F"/>
                    </a:solidFill>
                    <a:latin typeface="Open Sans"/>
                    <a:ea typeface="Open Sans"/>
                    <a:cs typeface="Open Sans"/>
                    <a:sym typeface="Open Sans"/>
                  </a:rPr>
                  <a:t> events that lead to significant stock return changes</a:t>
                </a:r>
                <a:endParaRPr sz="1200">
                  <a:solidFill>
                    <a:srgbClr val="3F3F3F"/>
                  </a:solidFill>
                  <a:latin typeface="Open Sans"/>
                  <a:ea typeface="Open Sans"/>
                  <a:cs typeface="Open Sans"/>
                  <a:sym typeface="Open Sans"/>
                </a:endParaRPr>
              </a:p>
              <a:p>
                <a:pPr marL="548640" lvl="1" indent="-213359" algn="l" rtl="0">
                  <a:lnSpc>
                    <a:spcPct val="115000"/>
                  </a:lnSpc>
                  <a:spcBef>
                    <a:spcPts val="0"/>
                  </a:spcBef>
                  <a:spcAft>
                    <a:spcPts val="0"/>
                  </a:spcAft>
                  <a:buClr>
                    <a:srgbClr val="3F3F3F"/>
                  </a:buClr>
                  <a:buSzPts val="1200"/>
                  <a:buFont typeface="Open Sans"/>
                  <a:buChar char="○"/>
                </a:pPr>
                <a:r>
                  <a:rPr lang="en-US" sz="1200">
                    <a:solidFill>
                      <a:srgbClr val="3F3F3F"/>
                    </a:solidFill>
                    <a:latin typeface="Open Sans"/>
                    <a:ea typeface="Open Sans"/>
                    <a:cs typeface="Open Sans"/>
                    <a:sym typeface="Open Sans"/>
                  </a:rPr>
                  <a:t>e.g., American Airlines had related travel customer news in 2020, during the outbreak of Covid, giving the public hints</a:t>
                </a:r>
                <a:endParaRPr sz="1200">
                  <a:solidFill>
                    <a:srgbClr val="3F3F3F"/>
                  </a:solidFill>
                  <a:latin typeface="Open Sans"/>
                  <a:ea typeface="Open Sans"/>
                  <a:cs typeface="Open Sans"/>
                  <a:sym typeface="Open Sans"/>
                </a:endParaRPr>
              </a:p>
            </p:txBody>
          </p:sp>
          <p:sp>
            <p:nvSpPr>
              <p:cNvPr id="245" name="Google Shape;245;ge7771b809b_0_36"/>
              <p:cNvSpPr txBox="1"/>
              <p:nvPr/>
            </p:nvSpPr>
            <p:spPr>
              <a:xfrm>
                <a:off x="714750" y="534675"/>
                <a:ext cx="2828400" cy="459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a:solidFill>
                      <a:srgbClr val="3F3F3F"/>
                    </a:solidFill>
                    <a:latin typeface="Open Sans"/>
                    <a:ea typeface="Open Sans"/>
                    <a:cs typeface="Open Sans"/>
                    <a:sym typeface="Open Sans"/>
                  </a:rPr>
                  <a:t>Model Robustness</a:t>
                </a:r>
                <a:endParaRPr>
                  <a:latin typeface="Open Sans"/>
                  <a:ea typeface="Open Sans"/>
                  <a:cs typeface="Open Sans"/>
                  <a:sym typeface="Open Sans"/>
                </a:endParaRPr>
              </a:p>
            </p:txBody>
          </p:sp>
        </p:grpSp>
        <p:pic>
          <p:nvPicPr>
            <p:cNvPr id="246" name="Google Shape;246;ge7771b809b_0_36"/>
            <p:cNvPicPr preferRelativeResize="0"/>
            <p:nvPr/>
          </p:nvPicPr>
          <p:blipFill>
            <a:blip r:embed="rId4">
              <a:alphaModFix/>
            </a:blip>
            <a:stretch>
              <a:fillRect/>
            </a:stretch>
          </p:blipFill>
          <p:spPr>
            <a:xfrm>
              <a:off x="7769975" y="602550"/>
              <a:ext cx="461700" cy="4617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e68d12291b_0_43"/>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253" name="Google Shape;253;ge68d12291b_0_43"/>
          <p:cNvPicPr preferRelativeResize="0"/>
          <p:nvPr/>
        </p:nvPicPr>
        <p:blipFill>
          <a:blip r:embed="rId3">
            <a:alphaModFix/>
          </a:blip>
          <a:stretch>
            <a:fillRect/>
          </a:stretch>
        </p:blipFill>
        <p:spPr>
          <a:xfrm>
            <a:off x="233925" y="1248600"/>
            <a:ext cx="8676149" cy="2912000"/>
          </a:xfrm>
          <a:prstGeom prst="rect">
            <a:avLst/>
          </a:prstGeom>
          <a:noFill/>
          <a:ln>
            <a:noFill/>
          </a:ln>
        </p:spPr>
      </p:pic>
      <p:sp>
        <p:nvSpPr>
          <p:cNvPr id="254" name="Google Shape;254;ge68d12291b_0_43"/>
          <p:cNvSpPr txBox="1"/>
          <p:nvPr/>
        </p:nvSpPr>
        <p:spPr>
          <a:xfrm>
            <a:off x="591150" y="4840931"/>
            <a:ext cx="27852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a:t>
            </a:r>
            <a:endParaRPr sz="1200" i="1" dirty="0">
              <a:solidFill>
                <a:schemeClr val="lt1"/>
              </a:solidFill>
              <a:latin typeface="Open Sans"/>
              <a:ea typeface="Open Sans"/>
              <a:cs typeface="Open Sans"/>
              <a:sym typeface="Open Sans"/>
            </a:endParaRPr>
          </a:p>
        </p:txBody>
      </p:sp>
      <p:sp>
        <p:nvSpPr>
          <p:cNvPr id="255" name="Google Shape;255;ge68d12291b_0_43"/>
          <p:cNvSpPr txBox="1"/>
          <p:nvPr/>
        </p:nvSpPr>
        <p:spPr>
          <a:xfrm>
            <a:off x="541875" y="639600"/>
            <a:ext cx="6520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3F3F3F"/>
                </a:solidFill>
                <a:latin typeface="Open Sans"/>
                <a:ea typeface="Open Sans"/>
                <a:cs typeface="Open Sans"/>
                <a:sym typeface="Open Sans"/>
              </a:rPr>
              <a:t>Three Companies &amp; SP 500 50 Day Moving Average Comparison</a:t>
            </a:r>
            <a:endParaRPr sz="1600">
              <a:solidFill>
                <a:srgbClr val="3F3F3F"/>
              </a:solidFill>
              <a:latin typeface="Open Sans"/>
              <a:ea typeface="Open Sans"/>
              <a:cs typeface="Open Sans"/>
              <a:sym typeface="Open Sans"/>
            </a:endParaRPr>
          </a:p>
        </p:txBody>
      </p:sp>
      <p:sp>
        <p:nvSpPr>
          <p:cNvPr id="256" name="Google Shape;256;ge68d12291b_0_43"/>
          <p:cNvSpPr txBox="1"/>
          <p:nvPr/>
        </p:nvSpPr>
        <p:spPr>
          <a:xfrm>
            <a:off x="7293300" y="1323625"/>
            <a:ext cx="156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3F3F3F"/>
                </a:solidFill>
                <a:latin typeface="Open Sans"/>
                <a:ea typeface="Open Sans"/>
                <a:cs typeface="Open Sans"/>
                <a:sym typeface="Open Sans"/>
              </a:rPr>
              <a:t>AAL: American Airlines</a:t>
            </a:r>
            <a:endParaRPr sz="1000">
              <a:solidFill>
                <a:srgbClr val="3F3F3F"/>
              </a:solidFill>
              <a:latin typeface="Open Sans"/>
              <a:ea typeface="Open Sans"/>
              <a:cs typeface="Open Sans"/>
              <a:sym typeface="Open Sans"/>
            </a:endParaRPr>
          </a:p>
          <a:p>
            <a:pPr marL="0" lvl="0" indent="0" algn="l" rtl="0">
              <a:spcBef>
                <a:spcPts val="0"/>
              </a:spcBef>
              <a:spcAft>
                <a:spcPts val="0"/>
              </a:spcAft>
              <a:buNone/>
            </a:pPr>
            <a:r>
              <a:rPr lang="en-US" sz="1000">
                <a:solidFill>
                  <a:srgbClr val="3F3F3F"/>
                </a:solidFill>
                <a:latin typeface="Open Sans"/>
                <a:ea typeface="Open Sans"/>
                <a:cs typeface="Open Sans"/>
                <a:sym typeface="Open Sans"/>
              </a:rPr>
              <a:t>DIS: Disney</a:t>
            </a:r>
            <a:endParaRPr sz="1000">
              <a:solidFill>
                <a:srgbClr val="3F3F3F"/>
              </a:solidFill>
              <a:latin typeface="Open Sans"/>
              <a:ea typeface="Open Sans"/>
              <a:cs typeface="Open Sans"/>
              <a:sym typeface="Open Sans"/>
            </a:endParaRPr>
          </a:p>
          <a:p>
            <a:pPr marL="0" lvl="0" indent="0" algn="l" rtl="0">
              <a:spcBef>
                <a:spcPts val="0"/>
              </a:spcBef>
              <a:spcAft>
                <a:spcPts val="0"/>
              </a:spcAft>
              <a:buNone/>
            </a:pPr>
            <a:r>
              <a:rPr lang="en-US" sz="1000">
                <a:solidFill>
                  <a:srgbClr val="3F3F3F"/>
                </a:solidFill>
                <a:latin typeface="Open Sans"/>
                <a:ea typeface="Open Sans"/>
                <a:cs typeface="Open Sans"/>
                <a:sym typeface="Open Sans"/>
              </a:rPr>
              <a:t>PEP: PepsiCo</a:t>
            </a:r>
            <a:endParaRPr sz="1000">
              <a:solidFill>
                <a:srgbClr val="3F3F3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e7fe24dd78_1_0"/>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sp>
        <p:nvSpPr>
          <p:cNvPr id="263" name="Google Shape;263;ge7fe24dd78_1_0"/>
          <p:cNvSpPr txBox="1"/>
          <p:nvPr/>
        </p:nvSpPr>
        <p:spPr>
          <a:xfrm>
            <a:off x="591150" y="4840936"/>
            <a:ext cx="27852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a:solidFill>
                  <a:schemeClr val="lt1"/>
                </a:solidFill>
                <a:latin typeface="Open Sans"/>
                <a:ea typeface="Open Sans"/>
                <a:cs typeface="Open Sans"/>
                <a:sym typeface="Open Sans"/>
              </a:rPr>
              <a:t>Appendix</a:t>
            </a:r>
            <a:endParaRPr sz="1200" i="1">
              <a:solidFill>
                <a:schemeClr val="lt1"/>
              </a:solidFill>
              <a:latin typeface="Open Sans"/>
              <a:ea typeface="Open Sans"/>
              <a:cs typeface="Open Sans"/>
              <a:sym typeface="Open Sans"/>
            </a:endParaRPr>
          </a:p>
        </p:txBody>
      </p:sp>
      <p:sp>
        <p:nvSpPr>
          <p:cNvPr id="264" name="Google Shape;264;ge7fe24dd78_1_0"/>
          <p:cNvSpPr txBox="1"/>
          <p:nvPr/>
        </p:nvSpPr>
        <p:spPr>
          <a:xfrm>
            <a:off x="541875" y="639600"/>
            <a:ext cx="6520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3F3F3F"/>
                </a:solidFill>
                <a:latin typeface="Open Sans"/>
                <a:ea typeface="Open Sans"/>
                <a:cs typeface="Open Sans"/>
                <a:sym typeface="Open Sans"/>
              </a:rPr>
              <a:t>Three Companies &amp; SP 500 50 Day Moving Average Comparison</a:t>
            </a:r>
            <a:endParaRPr sz="1600">
              <a:solidFill>
                <a:srgbClr val="3F3F3F"/>
              </a:solidFill>
              <a:latin typeface="Open Sans"/>
              <a:ea typeface="Open Sans"/>
              <a:cs typeface="Open Sans"/>
              <a:sym typeface="Open Sans"/>
            </a:endParaRPr>
          </a:p>
        </p:txBody>
      </p:sp>
      <p:sp>
        <p:nvSpPr>
          <p:cNvPr id="265" name="Google Shape;265;ge7fe24dd78_1_0"/>
          <p:cNvSpPr txBox="1"/>
          <p:nvPr/>
        </p:nvSpPr>
        <p:spPr>
          <a:xfrm>
            <a:off x="7293300" y="1323625"/>
            <a:ext cx="156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3F3F3F"/>
                </a:solidFill>
                <a:latin typeface="Open Sans"/>
                <a:ea typeface="Open Sans"/>
                <a:cs typeface="Open Sans"/>
                <a:sym typeface="Open Sans"/>
              </a:rPr>
              <a:t>AAL: American Airlines</a:t>
            </a:r>
            <a:endParaRPr sz="1000">
              <a:solidFill>
                <a:srgbClr val="3F3F3F"/>
              </a:solidFill>
              <a:latin typeface="Open Sans"/>
              <a:ea typeface="Open Sans"/>
              <a:cs typeface="Open Sans"/>
              <a:sym typeface="Open Sans"/>
            </a:endParaRPr>
          </a:p>
          <a:p>
            <a:pPr marL="0" lvl="0" indent="0" algn="l" rtl="0">
              <a:spcBef>
                <a:spcPts val="0"/>
              </a:spcBef>
              <a:spcAft>
                <a:spcPts val="0"/>
              </a:spcAft>
              <a:buNone/>
            </a:pPr>
            <a:r>
              <a:rPr lang="en-US" sz="1000">
                <a:solidFill>
                  <a:srgbClr val="3F3F3F"/>
                </a:solidFill>
                <a:latin typeface="Open Sans"/>
                <a:ea typeface="Open Sans"/>
                <a:cs typeface="Open Sans"/>
                <a:sym typeface="Open Sans"/>
              </a:rPr>
              <a:t>DIS: Disney</a:t>
            </a:r>
            <a:endParaRPr sz="1000">
              <a:solidFill>
                <a:srgbClr val="3F3F3F"/>
              </a:solidFill>
              <a:latin typeface="Open Sans"/>
              <a:ea typeface="Open Sans"/>
              <a:cs typeface="Open Sans"/>
              <a:sym typeface="Open Sans"/>
            </a:endParaRPr>
          </a:p>
          <a:p>
            <a:pPr marL="0" lvl="0" indent="0" algn="l" rtl="0">
              <a:spcBef>
                <a:spcPts val="0"/>
              </a:spcBef>
              <a:spcAft>
                <a:spcPts val="0"/>
              </a:spcAft>
              <a:buNone/>
            </a:pPr>
            <a:r>
              <a:rPr lang="en-US" sz="1000">
                <a:solidFill>
                  <a:srgbClr val="3F3F3F"/>
                </a:solidFill>
                <a:latin typeface="Open Sans"/>
                <a:ea typeface="Open Sans"/>
                <a:cs typeface="Open Sans"/>
                <a:sym typeface="Open Sans"/>
              </a:rPr>
              <a:t>PEP: PepsiCo</a:t>
            </a:r>
            <a:endParaRPr sz="1000">
              <a:solidFill>
                <a:srgbClr val="3F3F3F"/>
              </a:solidFill>
              <a:latin typeface="Open Sans"/>
              <a:ea typeface="Open Sans"/>
              <a:cs typeface="Open Sans"/>
              <a:sym typeface="Open Sans"/>
            </a:endParaRPr>
          </a:p>
        </p:txBody>
      </p:sp>
      <p:pic>
        <p:nvPicPr>
          <p:cNvPr id="266" name="Google Shape;266;ge7fe24dd78_1_0"/>
          <p:cNvPicPr preferRelativeResize="0"/>
          <p:nvPr/>
        </p:nvPicPr>
        <p:blipFill rotWithShape="1">
          <a:blip r:embed="rId3">
            <a:alphaModFix/>
          </a:blip>
          <a:srcRect l="999" t="1468"/>
          <a:stretch/>
        </p:blipFill>
        <p:spPr>
          <a:xfrm>
            <a:off x="677225" y="1173162"/>
            <a:ext cx="6142426" cy="29918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e6ac2b152d_2_81"/>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273" name="Google Shape;273;ge6ac2b152d_2_81"/>
          <p:cNvPicPr preferRelativeResize="0"/>
          <p:nvPr/>
        </p:nvPicPr>
        <p:blipFill>
          <a:blip r:embed="rId3">
            <a:alphaModFix/>
          </a:blip>
          <a:stretch>
            <a:fillRect/>
          </a:stretch>
        </p:blipFill>
        <p:spPr>
          <a:xfrm>
            <a:off x="1763987" y="461075"/>
            <a:ext cx="5616024" cy="4221350"/>
          </a:xfrm>
          <a:prstGeom prst="rect">
            <a:avLst/>
          </a:prstGeom>
          <a:noFill/>
          <a:ln>
            <a:noFill/>
          </a:ln>
        </p:spPr>
      </p:pic>
      <p:sp>
        <p:nvSpPr>
          <p:cNvPr id="274" name="Google Shape;274;ge6ac2b152d_2_81"/>
          <p:cNvSpPr txBox="1"/>
          <p:nvPr/>
        </p:nvSpPr>
        <p:spPr>
          <a:xfrm>
            <a:off x="591150" y="4840936"/>
            <a:ext cx="58050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American Airlines Feature Importance 2013.12 - 2014.12</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e6ac2b152d_2_135"/>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281" name="Google Shape;281;ge6ac2b152d_2_135"/>
          <p:cNvPicPr preferRelativeResize="0"/>
          <p:nvPr/>
        </p:nvPicPr>
        <p:blipFill>
          <a:blip r:embed="rId3">
            <a:alphaModFix/>
          </a:blip>
          <a:stretch>
            <a:fillRect/>
          </a:stretch>
        </p:blipFill>
        <p:spPr>
          <a:xfrm>
            <a:off x="1754263" y="464650"/>
            <a:ext cx="5635475" cy="4214200"/>
          </a:xfrm>
          <a:prstGeom prst="rect">
            <a:avLst/>
          </a:prstGeom>
          <a:noFill/>
          <a:ln>
            <a:noFill/>
          </a:ln>
        </p:spPr>
      </p:pic>
      <p:sp>
        <p:nvSpPr>
          <p:cNvPr id="282" name="Google Shape;282;ge6ac2b152d_2_135"/>
          <p:cNvSpPr txBox="1"/>
          <p:nvPr/>
        </p:nvSpPr>
        <p:spPr>
          <a:xfrm>
            <a:off x="591150" y="4840936"/>
            <a:ext cx="49167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a:solidFill>
                  <a:schemeClr val="lt1"/>
                </a:solidFill>
                <a:latin typeface="Open Sans"/>
                <a:ea typeface="Open Sans"/>
                <a:cs typeface="Open Sans"/>
                <a:sym typeface="Open Sans"/>
              </a:rPr>
              <a:t>Appendix - American Airlines Feature Importance 2015.01 - 2018.12</a:t>
            </a:r>
            <a:endParaRPr sz="1200" i="1">
              <a:solidFill>
                <a:schemeClr val="lt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e6ac2b152d_2_123"/>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289" name="Google Shape;289;ge6ac2b152d_2_123"/>
          <p:cNvPicPr preferRelativeResize="0"/>
          <p:nvPr/>
        </p:nvPicPr>
        <p:blipFill>
          <a:blip r:embed="rId3">
            <a:alphaModFix/>
          </a:blip>
          <a:stretch>
            <a:fillRect/>
          </a:stretch>
        </p:blipFill>
        <p:spPr>
          <a:xfrm>
            <a:off x="1749550" y="466563"/>
            <a:ext cx="5644899" cy="4210375"/>
          </a:xfrm>
          <a:prstGeom prst="rect">
            <a:avLst/>
          </a:prstGeom>
          <a:noFill/>
          <a:ln>
            <a:noFill/>
          </a:ln>
        </p:spPr>
      </p:pic>
      <p:sp>
        <p:nvSpPr>
          <p:cNvPr id="290" name="Google Shape;290;ge6ac2b152d_2_123"/>
          <p:cNvSpPr txBox="1"/>
          <p:nvPr/>
        </p:nvSpPr>
        <p:spPr>
          <a:xfrm>
            <a:off x="591150" y="4840943"/>
            <a:ext cx="58227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a:solidFill>
                  <a:schemeClr val="lt1"/>
                </a:solidFill>
                <a:latin typeface="Open Sans"/>
                <a:ea typeface="Open Sans"/>
                <a:cs typeface="Open Sans"/>
                <a:sym typeface="Open Sans"/>
              </a:rPr>
              <a:t>Appendix - American Airlines Feature Importance 2019.01 - 2019.12</a:t>
            </a:r>
            <a:endParaRPr sz="1200" i="1">
              <a:solidFill>
                <a:schemeClr val="lt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e6ac2b152d_2_129"/>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297" name="Google Shape;297;ge6ac2b152d_2_129"/>
          <p:cNvPicPr preferRelativeResize="0"/>
          <p:nvPr/>
        </p:nvPicPr>
        <p:blipFill>
          <a:blip r:embed="rId3">
            <a:alphaModFix/>
          </a:blip>
          <a:stretch>
            <a:fillRect/>
          </a:stretch>
        </p:blipFill>
        <p:spPr>
          <a:xfrm>
            <a:off x="1763537" y="464650"/>
            <a:ext cx="5616925" cy="4214201"/>
          </a:xfrm>
          <a:prstGeom prst="rect">
            <a:avLst/>
          </a:prstGeom>
          <a:noFill/>
          <a:ln>
            <a:noFill/>
          </a:ln>
        </p:spPr>
      </p:pic>
      <p:sp>
        <p:nvSpPr>
          <p:cNvPr id="298" name="Google Shape;298;ge6ac2b152d_2_129"/>
          <p:cNvSpPr txBox="1"/>
          <p:nvPr/>
        </p:nvSpPr>
        <p:spPr>
          <a:xfrm>
            <a:off x="584475" y="4840940"/>
            <a:ext cx="60981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American Airlines Feature Importance 2020.01 - 2021.07</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e6ac2b152d_2_116"/>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05" name="Google Shape;305;ge6ac2b152d_2_116"/>
          <p:cNvPicPr preferRelativeResize="0"/>
          <p:nvPr/>
        </p:nvPicPr>
        <p:blipFill>
          <a:blip r:embed="rId3">
            <a:alphaModFix/>
          </a:blip>
          <a:stretch>
            <a:fillRect/>
          </a:stretch>
        </p:blipFill>
        <p:spPr>
          <a:xfrm>
            <a:off x="1760825" y="462600"/>
            <a:ext cx="5622349" cy="4218300"/>
          </a:xfrm>
          <a:prstGeom prst="rect">
            <a:avLst/>
          </a:prstGeom>
          <a:noFill/>
          <a:ln>
            <a:noFill/>
          </a:ln>
        </p:spPr>
      </p:pic>
      <p:sp>
        <p:nvSpPr>
          <p:cNvPr id="306" name="Google Shape;306;ge6ac2b152d_2_116"/>
          <p:cNvSpPr txBox="1"/>
          <p:nvPr/>
        </p:nvSpPr>
        <p:spPr>
          <a:xfrm>
            <a:off x="591150" y="4840939"/>
            <a:ext cx="61425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Disney Feature Importance 2010.01 - 2015.06</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e6ac2b152d_2_89"/>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13" name="Google Shape;313;ge6ac2b152d_2_89"/>
          <p:cNvPicPr preferRelativeResize="0"/>
          <p:nvPr/>
        </p:nvPicPr>
        <p:blipFill>
          <a:blip r:embed="rId3">
            <a:alphaModFix/>
          </a:blip>
          <a:stretch>
            <a:fillRect/>
          </a:stretch>
        </p:blipFill>
        <p:spPr>
          <a:xfrm>
            <a:off x="1760013" y="468963"/>
            <a:ext cx="5623975" cy="4205575"/>
          </a:xfrm>
          <a:prstGeom prst="rect">
            <a:avLst/>
          </a:prstGeom>
          <a:noFill/>
          <a:ln>
            <a:noFill/>
          </a:ln>
        </p:spPr>
      </p:pic>
      <p:sp>
        <p:nvSpPr>
          <p:cNvPr id="314" name="Google Shape;314;ge6ac2b152d_2_89"/>
          <p:cNvSpPr txBox="1"/>
          <p:nvPr/>
        </p:nvSpPr>
        <p:spPr>
          <a:xfrm>
            <a:off x="591150" y="4840938"/>
            <a:ext cx="57426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Disney Feature Importance 2015.06 - 2017.06</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e6ac2b152d_2_96"/>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21" name="Google Shape;321;ge6ac2b152d_2_96"/>
          <p:cNvPicPr preferRelativeResize="0"/>
          <p:nvPr/>
        </p:nvPicPr>
        <p:blipFill>
          <a:blip r:embed="rId3">
            <a:alphaModFix/>
          </a:blip>
          <a:stretch>
            <a:fillRect/>
          </a:stretch>
        </p:blipFill>
        <p:spPr>
          <a:xfrm>
            <a:off x="1767425" y="464450"/>
            <a:ext cx="5609149" cy="4214599"/>
          </a:xfrm>
          <a:prstGeom prst="rect">
            <a:avLst/>
          </a:prstGeom>
          <a:noFill/>
          <a:ln>
            <a:noFill/>
          </a:ln>
        </p:spPr>
      </p:pic>
      <p:sp>
        <p:nvSpPr>
          <p:cNvPr id="322" name="Google Shape;322;ge6ac2b152d_2_96"/>
          <p:cNvSpPr txBox="1"/>
          <p:nvPr/>
        </p:nvSpPr>
        <p:spPr>
          <a:xfrm>
            <a:off x="591149" y="4840940"/>
            <a:ext cx="49254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Disney Feature Importance 2017.06 - 2019.06</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ge79f1cd7d7_0_0"/>
          <p:cNvSpPr txBox="1">
            <a:spLocks noGrp="1"/>
          </p:cNvSpPr>
          <p:nvPr>
            <p:ph type="title"/>
          </p:nvPr>
        </p:nvSpPr>
        <p:spPr>
          <a:xfrm>
            <a:off x="228600" y="0"/>
            <a:ext cx="4343400" cy="446400"/>
          </a:xfrm>
          <a:prstGeom prst="rect">
            <a:avLst/>
          </a:prstGeom>
        </p:spPr>
        <p:txBody>
          <a:bodyPr spcFirstLastPara="1" wrap="square" lIns="91425" tIns="45700" rIns="91425" bIns="45700" anchor="t" anchorCtr="0">
            <a:spAutoFit/>
          </a:bodyPr>
          <a:lstStyle/>
          <a:p>
            <a:pPr marL="0" lvl="0" indent="0" algn="l" rtl="0">
              <a:spcBef>
                <a:spcPts val="0"/>
              </a:spcBef>
              <a:spcAft>
                <a:spcPts val="0"/>
              </a:spcAft>
              <a:buNone/>
            </a:pPr>
            <a:r>
              <a:rPr lang="en-US" sz="2300">
                <a:latin typeface="Open Sans"/>
                <a:ea typeface="Open Sans"/>
                <a:cs typeface="Open Sans"/>
                <a:sym typeface="Open Sans"/>
              </a:rPr>
              <a:t>Team Introduction</a:t>
            </a:r>
            <a:endParaRPr sz="2300">
              <a:latin typeface="Open Sans"/>
              <a:ea typeface="Open Sans"/>
              <a:cs typeface="Open Sans"/>
              <a:sym typeface="Open Sans"/>
            </a:endParaRPr>
          </a:p>
        </p:txBody>
      </p:sp>
      <p:sp>
        <p:nvSpPr>
          <p:cNvPr id="39" name="Google Shape;39;ge79f1cd7d7_0_0"/>
          <p:cNvSpPr txBox="1"/>
          <p:nvPr/>
        </p:nvSpPr>
        <p:spPr>
          <a:xfrm>
            <a:off x="289550" y="2310150"/>
            <a:ext cx="1559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rgbClr val="434343"/>
                </a:solidFill>
                <a:latin typeface="Open Sans"/>
                <a:ea typeface="Open Sans"/>
                <a:cs typeface="Open Sans"/>
                <a:sym typeface="Open Sans"/>
              </a:rPr>
              <a:t>Allison Xu</a:t>
            </a:r>
            <a:endParaRPr sz="900" b="1">
              <a:solidFill>
                <a:srgbClr val="434343"/>
              </a:solidFill>
              <a:latin typeface="Open Sans"/>
              <a:ea typeface="Open Sans"/>
              <a:cs typeface="Open Sans"/>
              <a:sym typeface="Open Sans"/>
            </a:endParaRPr>
          </a:p>
          <a:p>
            <a:pPr marL="0" lvl="0" indent="0" algn="ctr" rtl="0">
              <a:spcBef>
                <a:spcPts val="0"/>
              </a:spcBef>
              <a:spcAft>
                <a:spcPts val="0"/>
              </a:spcAft>
              <a:buNone/>
            </a:pPr>
            <a:r>
              <a:rPr lang="en-US" sz="900" b="1">
                <a:solidFill>
                  <a:srgbClr val="434343"/>
                </a:solidFill>
                <a:latin typeface="Open Sans"/>
                <a:ea typeface="Open Sans"/>
                <a:cs typeface="Open Sans"/>
                <a:sym typeface="Open Sans"/>
              </a:rPr>
              <a:t>M.S. Business Analytics</a:t>
            </a:r>
            <a:endParaRPr sz="900" b="1">
              <a:solidFill>
                <a:srgbClr val="434343"/>
              </a:solidFill>
              <a:latin typeface="Open Sans"/>
              <a:ea typeface="Open Sans"/>
              <a:cs typeface="Open Sans"/>
              <a:sym typeface="Open Sans"/>
            </a:endParaRPr>
          </a:p>
        </p:txBody>
      </p:sp>
      <p:sp>
        <p:nvSpPr>
          <p:cNvPr id="40" name="Google Shape;40;ge79f1cd7d7_0_0"/>
          <p:cNvSpPr txBox="1"/>
          <p:nvPr/>
        </p:nvSpPr>
        <p:spPr>
          <a:xfrm>
            <a:off x="3731700" y="2310150"/>
            <a:ext cx="1559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rgbClr val="434343"/>
                </a:solidFill>
                <a:latin typeface="Open Sans"/>
                <a:ea typeface="Open Sans"/>
                <a:cs typeface="Open Sans"/>
                <a:sym typeface="Open Sans"/>
              </a:rPr>
              <a:t>Eva Liu</a:t>
            </a:r>
            <a:endParaRPr sz="900" b="1">
              <a:solidFill>
                <a:srgbClr val="434343"/>
              </a:solidFill>
              <a:latin typeface="Open Sans"/>
              <a:ea typeface="Open Sans"/>
              <a:cs typeface="Open Sans"/>
              <a:sym typeface="Open Sans"/>
            </a:endParaRPr>
          </a:p>
          <a:p>
            <a:pPr marL="0" lvl="0" indent="0" algn="ctr" rtl="0">
              <a:spcBef>
                <a:spcPts val="0"/>
              </a:spcBef>
              <a:spcAft>
                <a:spcPts val="0"/>
              </a:spcAft>
              <a:buNone/>
            </a:pPr>
            <a:r>
              <a:rPr lang="en-US" sz="900" b="1">
                <a:solidFill>
                  <a:srgbClr val="434343"/>
                </a:solidFill>
                <a:latin typeface="Open Sans"/>
                <a:ea typeface="Open Sans"/>
                <a:cs typeface="Open Sans"/>
                <a:sym typeface="Open Sans"/>
              </a:rPr>
              <a:t>M.S. Business Analytics</a:t>
            </a:r>
            <a:endParaRPr sz="900" b="1">
              <a:solidFill>
                <a:srgbClr val="434343"/>
              </a:solidFill>
              <a:latin typeface="Open Sans"/>
              <a:ea typeface="Open Sans"/>
              <a:cs typeface="Open Sans"/>
              <a:sym typeface="Open Sans"/>
            </a:endParaRPr>
          </a:p>
        </p:txBody>
      </p:sp>
      <p:sp>
        <p:nvSpPr>
          <p:cNvPr id="41" name="Google Shape;41;ge79f1cd7d7_0_0"/>
          <p:cNvSpPr txBox="1"/>
          <p:nvPr/>
        </p:nvSpPr>
        <p:spPr>
          <a:xfrm>
            <a:off x="2010625" y="2310150"/>
            <a:ext cx="1559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rgbClr val="434343"/>
                </a:solidFill>
                <a:latin typeface="Open Sans"/>
                <a:ea typeface="Open Sans"/>
                <a:cs typeface="Open Sans"/>
                <a:sym typeface="Open Sans"/>
              </a:rPr>
              <a:t>Emma Zhou</a:t>
            </a:r>
            <a:endParaRPr sz="900" b="1">
              <a:solidFill>
                <a:srgbClr val="434343"/>
              </a:solidFill>
              <a:latin typeface="Open Sans"/>
              <a:ea typeface="Open Sans"/>
              <a:cs typeface="Open Sans"/>
              <a:sym typeface="Open Sans"/>
            </a:endParaRPr>
          </a:p>
          <a:p>
            <a:pPr marL="0" lvl="0" indent="0" algn="ctr" rtl="0">
              <a:spcBef>
                <a:spcPts val="0"/>
              </a:spcBef>
              <a:spcAft>
                <a:spcPts val="0"/>
              </a:spcAft>
              <a:buNone/>
            </a:pPr>
            <a:r>
              <a:rPr lang="en-US" sz="900" b="1">
                <a:solidFill>
                  <a:srgbClr val="434343"/>
                </a:solidFill>
                <a:latin typeface="Open Sans"/>
                <a:ea typeface="Open Sans"/>
                <a:cs typeface="Open Sans"/>
                <a:sym typeface="Open Sans"/>
              </a:rPr>
              <a:t>M.S. Business Analytics</a:t>
            </a:r>
            <a:endParaRPr sz="900" b="1">
              <a:solidFill>
                <a:srgbClr val="434343"/>
              </a:solidFill>
              <a:latin typeface="Open Sans"/>
              <a:ea typeface="Open Sans"/>
              <a:cs typeface="Open Sans"/>
              <a:sym typeface="Open Sans"/>
            </a:endParaRPr>
          </a:p>
        </p:txBody>
      </p:sp>
      <p:sp>
        <p:nvSpPr>
          <p:cNvPr id="42" name="Google Shape;42;ge79f1cd7d7_0_0"/>
          <p:cNvSpPr txBox="1"/>
          <p:nvPr/>
        </p:nvSpPr>
        <p:spPr>
          <a:xfrm>
            <a:off x="7065850" y="2310150"/>
            <a:ext cx="1775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rgbClr val="434343"/>
                </a:solidFill>
                <a:latin typeface="Open Sans"/>
                <a:ea typeface="Open Sans"/>
                <a:cs typeface="Open Sans"/>
                <a:sym typeface="Open Sans"/>
              </a:rPr>
              <a:t>Ruilong Zhuang</a:t>
            </a:r>
            <a:endParaRPr sz="900" b="1">
              <a:solidFill>
                <a:srgbClr val="434343"/>
              </a:solidFill>
              <a:latin typeface="Open Sans"/>
              <a:ea typeface="Open Sans"/>
              <a:cs typeface="Open Sans"/>
              <a:sym typeface="Open Sans"/>
            </a:endParaRPr>
          </a:p>
          <a:p>
            <a:pPr marL="0" lvl="0" indent="0" algn="ctr" rtl="0">
              <a:spcBef>
                <a:spcPts val="0"/>
              </a:spcBef>
              <a:spcAft>
                <a:spcPts val="0"/>
              </a:spcAft>
              <a:buNone/>
            </a:pPr>
            <a:r>
              <a:rPr lang="en-US" sz="900" b="1">
                <a:solidFill>
                  <a:srgbClr val="434343"/>
                </a:solidFill>
                <a:latin typeface="Open Sans"/>
                <a:ea typeface="Open Sans"/>
                <a:cs typeface="Open Sans"/>
                <a:sym typeface="Open Sans"/>
              </a:rPr>
              <a:t>M.S. Operations Research</a:t>
            </a:r>
            <a:endParaRPr sz="900" b="1">
              <a:solidFill>
                <a:srgbClr val="434343"/>
              </a:solidFill>
              <a:latin typeface="Open Sans"/>
              <a:ea typeface="Open Sans"/>
              <a:cs typeface="Open Sans"/>
              <a:sym typeface="Open Sans"/>
            </a:endParaRPr>
          </a:p>
        </p:txBody>
      </p:sp>
      <p:sp>
        <p:nvSpPr>
          <p:cNvPr id="43" name="Google Shape;43;ge79f1cd7d7_0_0"/>
          <p:cNvSpPr txBox="1"/>
          <p:nvPr/>
        </p:nvSpPr>
        <p:spPr>
          <a:xfrm>
            <a:off x="5452775" y="2310150"/>
            <a:ext cx="1559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rgbClr val="434343"/>
                </a:solidFill>
                <a:latin typeface="Open Sans"/>
                <a:ea typeface="Open Sans"/>
                <a:cs typeface="Open Sans"/>
                <a:sym typeface="Open Sans"/>
              </a:rPr>
              <a:t>Krystal Liu</a:t>
            </a:r>
            <a:endParaRPr sz="900" b="1">
              <a:solidFill>
                <a:srgbClr val="434343"/>
              </a:solidFill>
              <a:latin typeface="Open Sans"/>
              <a:ea typeface="Open Sans"/>
              <a:cs typeface="Open Sans"/>
              <a:sym typeface="Open Sans"/>
            </a:endParaRPr>
          </a:p>
          <a:p>
            <a:pPr marL="0" lvl="0" indent="0" algn="ctr" rtl="0">
              <a:spcBef>
                <a:spcPts val="0"/>
              </a:spcBef>
              <a:spcAft>
                <a:spcPts val="0"/>
              </a:spcAft>
              <a:buNone/>
            </a:pPr>
            <a:r>
              <a:rPr lang="en-US" sz="900" b="1">
                <a:solidFill>
                  <a:srgbClr val="434343"/>
                </a:solidFill>
                <a:latin typeface="Open Sans"/>
                <a:ea typeface="Open Sans"/>
                <a:cs typeface="Open Sans"/>
                <a:sym typeface="Open Sans"/>
              </a:rPr>
              <a:t>M.S. Business Analytics</a:t>
            </a:r>
            <a:endParaRPr sz="900" b="1">
              <a:solidFill>
                <a:srgbClr val="434343"/>
              </a:solidFill>
              <a:latin typeface="Open Sans"/>
              <a:ea typeface="Open Sans"/>
              <a:cs typeface="Open Sans"/>
              <a:sym typeface="Open Sans"/>
            </a:endParaRPr>
          </a:p>
        </p:txBody>
      </p:sp>
      <p:sp>
        <p:nvSpPr>
          <p:cNvPr id="44" name="Google Shape;44;ge79f1cd7d7_0_0"/>
          <p:cNvSpPr txBox="1"/>
          <p:nvPr/>
        </p:nvSpPr>
        <p:spPr>
          <a:xfrm>
            <a:off x="228650" y="2763100"/>
            <a:ext cx="1620000" cy="179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Education:</a:t>
            </a:r>
            <a:endParaRPr sz="10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B.S. &amp; B.A. Finance</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The Ohio State University</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endParaRPr sz="9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Career Experience: </a:t>
            </a:r>
            <a:endParaRPr sz="10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Data Science Intern at</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Biz2Credit</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Equity Analyst at</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Parantoux Capital</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endParaRPr sz="900">
              <a:solidFill>
                <a:srgbClr val="434343"/>
              </a:solidFill>
              <a:latin typeface="Open Sans"/>
              <a:ea typeface="Open Sans"/>
              <a:cs typeface="Open Sans"/>
              <a:sym typeface="Open Sans"/>
            </a:endParaRPr>
          </a:p>
        </p:txBody>
      </p:sp>
      <p:sp>
        <p:nvSpPr>
          <p:cNvPr id="45" name="Google Shape;45;ge79f1cd7d7_0_0"/>
          <p:cNvSpPr txBox="1"/>
          <p:nvPr/>
        </p:nvSpPr>
        <p:spPr>
          <a:xfrm>
            <a:off x="3693000" y="2763100"/>
            <a:ext cx="1758000" cy="1633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Education:</a:t>
            </a:r>
            <a:endParaRPr sz="10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M.S. Electrical Engineering</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Columbia University</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  </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Career Experience:</a:t>
            </a:r>
            <a:r>
              <a:rPr lang="en-US" sz="900" u="sng">
                <a:solidFill>
                  <a:srgbClr val="434343"/>
                </a:solidFill>
                <a:latin typeface="Open Sans"/>
                <a:ea typeface="Open Sans"/>
                <a:cs typeface="Open Sans"/>
                <a:sym typeface="Open Sans"/>
              </a:rPr>
              <a:t> </a:t>
            </a:r>
            <a:endParaRPr sz="900" u="sng">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Data Science Intern at Schlumberger</a:t>
            </a:r>
            <a:endParaRPr sz="900">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Business Analyst Intern at China Unicom</a:t>
            </a:r>
            <a:endParaRPr sz="900">
              <a:solidFill>
                <a:srgbClr val="434343"/>
              </a:solidFill>
              <a:latin typeface="Open Sans"/>
              <a:ea typeface="Open Sans"/>
              <a:cs typeface="Open Sans"/>
              <a:sym typeface="Open Sans"/>
            </a:endParaRPr>
          </a:p>
        </p:txBody>
      </p:sp>
      <p:sp>
        <p:nvSpPr>
          <p:cNvPr id="46" name="Google Shape;46;ge79f1cd7d7_0_0"/>
          <p:cNvSpPr txBox="1"/>
          <p:nvPr/>
        </p:nvSpPr>
        <p:spPr>
          <a:xfrm>
            <a:off x="7143400" y="2763100"/>
            <a:ext cx="1620000" cy="1633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Education:</a:t>
            </a:r>
            <a:endParaRPr sz="10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B.A. Math &amp; CS </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Whitman College</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endParaRPr sz="9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Career Experience:</a:t>
            </a:r>
            <a:r>
              <a:rPr lang="en-US" sz="900" u="sng">
                <a:solidFill>
                  <a:srgbClr val="434343"/>
                </a:solidFill>
                <a:latin typeface="Open Sans"/>
                <a:ea typeface="Open Sans"/>
                <a:cs typeface="Open Sans"/>
                <a:sym typeface="Open Sans"/>
              </a:rPr>
              <a:t> </a:t>
            </a:r>
            <a:endParaRPr sz="9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Data Science Intern at </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Otis Elevator Co.</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DAAD Research Intern at OvGU</a:t>
            </a:r>
            <a:endParaRPr sz="900">
              <a:solidFill>
                <a:srgbClr val="434343"/>
              </a:solidFill>
              <a:latin typeface="Open Sans"/>
              <a:ea typeface="Open Sans"/>
              <a:cs typeface="Open Sans"/>
              <a:sym typeface="Open Sans"/>
            </a:endParaRPr>
          </a:p>
        </p:txBody>
      </p:sp>
      <p:sp>
        <p:nvSpPr>
          <p:cNvPr id="47" name="Google Shape;47;ge79f1cd7d7_0_0"/>
          <p:cNvSpPr txBox="1"/>
          <p:nvPr/>
        </p:nvSpPr>
        <p:spPr>
          <a:xfrm>
            <a:off x="5266625" y="2763100"/>
            <a:ext cx="1931400" cy="1633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Education:</a:t>
            </a:r>
            <a:endParaRPr sz="10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B.S. Statistics &amp; Actuarial Science</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UIUC</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Career Experience:</a:t>
            </a:r>
            <a:r>
              <a:rPr lang="en-US" sz="900" u="sng">
                <a:solidFill>
                  <a:srgbClr val="434343"/>
                </a:solidFill>
                <a:latin typeface="Open Sans"/>
                <a:ea typeface="Open Sans"/>
                <a:cs typeface="Open Sans"/>
                <a:sym typeface="Open Sans"/>
              </a:rPr>
              <a:t> </a:t>
            </a:r>
            <a:endParaRPr sz="9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Data Science Intern at </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Biz2Credit</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Actuarial Intern at </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Mutual of Omaha</a:t>
            </a:r>
            <a:endParaRPr sz="900">
              <a:solidFill>
                <a:srgbClr val="434343"/>
              </a:solidFill>
              <a:latin typeface="Open Sans"/>
              <a:ea typeface="Open Sans"/>
              <a:cs typeface="Open Sans"/>
              <a:sym typeface="Open Sans"/>
            </a:endParaRPr>
          </a:p>
        </p:txBody>
      </p:sp>
      <p:sp>
        <p:nvSpPr>
          <p:cNvPr id="48" name="Google Shape;48;ge79f1cd7d7_0_0"/>
          <p:cNvSpPr txBox="1"/>
          <p:nvPr/>
        </p:nvSpPr>
        <p:spPr>
          <a:xfrm>
            <a:off x="5901425" y="1346325"/>
            <a:ext cx="66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photo</a:t>
            </a:r>
            <a:endParaRPr/>
          </a:p>
        </p:txBody>
      </p:sp>
      <p:sp>
        <p:nvSpPr>
          <p:cNvPr id="49" name="Google Shape;49;ge79f1cd7d7_0_0"/>
          <p:cNvSpPr txBox="1"/>
          <p:nvPr/>
        </p:nvSpPr>
        <p:spPr>
          <a:xfrm>
            <a:off x="7622500" y="1346325"/>
            <a:ext cx="66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photo</a:t>
            </a:r>
            <a:endParaRPr/>
          </a:p>
        </p:txBody>
      </p:sp>
      <p:sp>
        <p:nvSpPr>
          <p:cNvPr id="50" name="Google Shape;50;ge79f1cd7d7_0_0"/>
          <p:cNvSpPr txBox="1"/>
          <p:nvPr/>
        </p:nvSpPr>
        <p:spPr>
          <a:xfrm>
            <a:off x="512126" y="4849250"/>
            <a:ext cx="24963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Team Introduction</a:t>
            </a:r>
            <a:endParaRPr sz="1200" i="1" dirty="0">
              <a:solidFill>
                <a:schemeClr val="lt1"/>
              </a:solidFill>
              <a:latin typeface="Open Sans"/>
              <a:ea typeface="Open Sans"/>
              <a:cs typeface="Open Sans"/>
              <a:sym typeface="Open Sans"/>
            </a:endParaRPr>
          </a:p>
        </p:txBody>
      </p:sp>
      <p:pic>
        <p:nvPicPr>
          <p:cNvPr id="51" name="Google Shape;51;ge79f1cd7d7_0_0"/>
          <p:cNvPicPr preferRelativeResize="0"/>
          <p:nvPr/>
        </p:nvPicPr>
        <p:blipFill>
          <a:blip r:embed="rId3">
            <a:alphaModFix/>
          </a:blip>
          <a:stretch>
            <a:fillRect/>
          </a:stretch>
        </p:blipFill>
        <p:spPr>
          <a:xfrm>
            <a:off x="421975" y="943250"/>
            <a:ext cx="1338301" cy="1338301"/>
          </a:xfrm>
          <a:prstGeom prst="rect">
            <a:avLst/>
          </a:prstGeom>
          <a:noFill/>
          <a:ln>
            <a:noFill/>
          </a:ln>
          <a:effectLst>
            <a:outerShdw blurRad="57150" dist="19050" dir="5400000" algn="bl" rotWithShape="0">
              <a:srgbClr val="000000">
                <a:alpha val="50000"/>
              </a:srgbClr>
            </a:outerShdw>
          </a:effectLst>
        </p:spPr>
      </p:pic>
      <p:pic>
        <p:nvPicPr>
          <p:cNvPr id="52" name="Google Shape;52;ge79f1cd7d7_0_0"/>
          <p:cNvPicPr preferRelativeResize="0"/>
          <p:nvPr/>
        </p:nvPicPr>
        <p:blipFill>
          <a:blip r:embed="rId4">
            <a:alphaModFix/>
          </a:blip>
          <a:stretch>
            <a:fillRect/>
          </a:stretch>
        </p:blipFill>
        <p:spPr>
          <a:xfrm>
            <a:off x="3864125" y="956350"/>
            <a:ext cx="1338301" cy="1338301"/>
          </a:xfrm>
          <a:prstGeom prst="rect">
            <a:avLst/>
          </a:prstGeom>
          <a:noFill/>
          <a:ln>
            <a:noFill/>
          </a:ln>
          <a:effectLst>
            <a:outerShdw blurRad="57150" dist="19050" dir="5400000" algn="bl" rotWithShape="0">
              <a:srgbClr val="000000">
                <a:alpha val="50000"/>
              </a:srgbClr>
            </a:outerShdw>
          </a:effectLst>
        </p:spPr>
      </p:pic>
      <p:pic>
        <p:nvPicPr>
          <p:cNvPr id="53" name="Google Shape;53;ge79f1cd7d7_0_0"/>
          <p:cNvPicPr preferRelativeResize="0"/>
          <p:nvPr/>
        </p:nvPicPr>
        <p:blipFill>
          <a:blip r:embed="rId5">
            <a:alphaModFix/>
          </a:blip>
          <a:stretch>
            <a:fillRect/>
          </a:stretch>
        </p:blipFill>
        <p:spPr>
          <a:xfrm>
            <a:off x="5585225" y="956325"/>
            <a:ext cx="1338300" cy="1338300"/>
          </a:xfrm>
          <a:prstGeom prst="rect">
            <a:avLst/>
          </a:prstGeom>
          <a:noFill/>
          <a:ln>
            <a:noFill/>
          </a:ln>
          <a:effectLst>
            <a:outerShdw blurRad="57150" dist="19050" dir="5400000" algn="bl" rotWithShape="0">
              <a:srgbClr val="000000">
                <a:alpha val="50000"/>
              </a:srgbClr>
            </a:outerShdw>
          </a:effectLst>
        </p:spPr>
      </p:pic>
      <p:pic>
        <p:nvPicPr>
          <p:cNvPr id="54" name="Google Shape;54;ge79f1cd7d7_0_0"/>
          <p:cNvPicPr preferRelativeResize="0"/>
          <p:nvPr/>
        </p:nvPicPr>
        <p:blipFill>
          <a:blip r:embed="rId6">
            <a:alphaModFix/>
          </a:blip>
          <a:stretch>
            <a:fillRect/>
          </a:stretch>
        </p:blipFill>
        <p:spPr>
          <a:xfrm>
            <a:off x="7306325" y="951200"/>
            <a:ext cx="1338300" cy="1348600"/>
          </a:xfrm>
          <a:prstGeom prst="rect">
            <a:avLst/>
          </a:prstGeom>
          <a:noFill/>
          <a:ln>
            <a:noFill/>
          </a:ln>
          <a:effectLst>
            <a:outerShdw blurRad="57150" dist="19050" dir="5400000" algn="bl" rotWithShape="0">
              <a:srgbClr val="000000">
                <a:alpha val="50000"/>
              </a:srgbClr>
            </a:outerShdw>
          </a:effectLst>
        </p:spPr>
      </p:pic>
      <p:pic>
        <p:nvPicPr>
          <p:cNvPr id="55" name="Google Shape;55;ge79f1cd7d7_0_0"/>
          <p:cNvPicPr preferRelativeResize="0"/>
          <p:nvPr/>
        </p:nvPicPr>
        <p:blipFill rotWithShape="1">
          <a:blip r:embed="rId7">
            <a:alphaModFix/>
          </a:blip>
          <a:srcRect t="9885"/>
          <a:stretch/>
        </p:blipFill>
        <p:spPr>
          <a:xfrm>
            <a:off x="2069700" y="956350"/>
            <a:ext cx="1484999" cy="1338300"/>
          </a:xfrm>
          <a:prstGeom prst="rect">
            <a:avLst/>
          </a:prstGeom>
          <a:noFill/>
          <a:ln>
            <a:noFill/>
          </a:ln>
          <a:effectLst>
            <a:outerShdw blurRad="57150" dist="19050" dir="5400000" algn="bl" rotWithShape="0">
              <a:srgbClr val="000000">
                <a:alpha val="50000"/>
              </a:srgbClr>
            </a:outerShdw>
          </a:effectLst>
        </p:spPr>
      </p:pic>
      <p:sp>
        <p:nvSpPr>
          <p:cNvPr id="56" name="Google Shape;56;ge79f1cd7d7_0_0"/>
          <p:cNvSpPr txBox="1"/>
          <p:nvPr/>
        </p:nvSpPr>
        <p:spPr>
          <a:xfrm>
            <a:off x="2002200" y="2763100"/>
            <a:ext cx="1620000" cy="1633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Education:</a:t>
            </a:r>
            <a:endParaRPr sz="10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US" sz="900">
                <a:solidFill>
                  <a:srgbClr val="434343"/>
                </a:solidFill>
                <a:latin typeface="Open Sans"/>
                <a:ea typeface="Open Sans"/>
                <a:cs typeface="Open Sans"/>
                <a:sym typeface="Open Sans"/>
              </a:rPr>
              <a:t>B.S. Finance </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US" sz="900">
                <a:solidFill>
                  <a:srgbClr val="434343"/>
                </a:solidFill>
                <a:latin typeface="Open Sans"/>
                <a:ea typeface="Open Sans"/>
                <a:cs typeface="Open Sans"/>
                <a:sym typeface="Open Sans"/>
              </a:rPr>
              <a:t>Rutgers University</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endParaRPr sz="9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1000" u="sng">
                <a:solidFill>
                  <a:srgbClr val="434343"/>
                </a:solidFill>
                <a:latin typeface="Open Sans"/>
                <a:ea typeface="Open Sans"/>
                <a:cs typeface="Open Sans"/>
                <a:sym typeface="Open Sans"/>
              </a:rPr>
              <a:t>Past Career Experience: </a:t>
            </a:r>
            <a:endParaRPr sz="1000" u="sng">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US" sz="900">
                <a:solidFill>
                  <a:srgbClr val="434343"/>
                </a:solidFill>
                <a:latin typeface="Open Sans"/>
                <a:ea typeface="Open Sans"/>
                <a:cs typeface="Open Sans"/>
                <a:sym typeface="Open Sans"/>
              </a:rPr>
              <a:t>Data Science Intern at Changing Room</a:t>
            </a:r>
            <a:endParaRPr sz="9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en-US" sz="900">
                <a:solidFill>
                  <a:srgbClr val="434343"/>
                </a:solidFill>
                <a:latin typeface="Open Sans"/>
                <a:ea typeface="Open Sans"/>
                <a:cs typeface="Open Sans"/>
                <a:sym typeface="Open Sans"/>
              </a:rPr>
              <a:t>Research Assistant at Columbia Business School</a:t>
            </a:r>
            <a:endParaRPr sz="900">
              <a:solidFill>
                <a:srgbClr val="434343"/>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e6ac2b152d_2_105"/>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29" name="Google Shape;329;ge6ac2b152d_2_105"/>
          <p:cNvPicPr preferRelativeResize="0"/>
          <p:nvPr/>
        </p:nvPicPr>
        <p:blipFill>
          <a:blip r:embed="rId3">
            <a:alphaModFix/>
          </a:blip>
          <a:stretch>
            <a:fillRect/>
          </a:stretch>
        </p:blipFill>
        <p:spPr>
          <a:xfrm>
            <a:off x="1761825" y="463337"/>
            <a:ext cx="5620351" cy="4216824"/>
          </a:xfrm>
          <a:prstGeom prst="rect">
            <a:avLst/>
          </a:prstGeom>
          <a:noFill/>
          <a:ln>
            <a:noFill/>
          </a:ln>
        </p:spPr>
      </p:pic>
      <p:sp>
        <p:nvSpPr>
          <p:cNvPr id="330" name="Google Shape;330;ge6ac2b152d_2_105"/>
          <p:cNvSpPr txBox="1"/>
          <p:nvPr/>
        </p:nvSpPr>
        <p:spPr>
          <a:xfrm>
            <a:off x="591150" y="4840939"/>
            <a:ext cx="54585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Disney Feature Importance 2019.06 - 2021.07</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e6ac2b152d_2_18"/>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37" name="Google Shape;337;ge6ac2b152d_2_18"/>
          <p:cNvPicPr preferRelativeResize="0"/>
          <p:nvPr/>
        </p:nvPicPr>
        <p:blipFill>
          <a:blip r:embed="rId3">
            <a:alphaModFix/>
          </a:blip>
          <a:stretch>
            <a:fillRect/>
          </a:stretch>
        </p:blipFill>
        <p:spPr>
          <a:xfrm>
            <a:off x="1757913" y="465063"/>
            <a:ext cx="5628175" cy="4213375"/>
          </a:xfrm>
          <a:prstGeom prst="rect">
            <a:avLst/>
          </a:prstGeom>
          <a:noFill/>
          <a:ln>
            <a:noFill/>
          </a:ln>
        </p:spPr>
      </p:pic>
      <p:sp>
        <p:nvSpPr>
          <p:cNvPr id="338" name="Google Shape;338;ge6ac2b152d_2_18"/>
          <p:cNvSpPr txBox="1"/>
          <p:nvPr/>
        </p:nvSpPr>
        <p:spPr>
          <a:xfrm>
            <a:off x="584475" y="4840940"/>
            <a:ext cx="54762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PepsiCo Feature Importance 2010.01 - 2011.06</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e6ac2b152d_2_33"/>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45" name="Google Shape;345;ge6ac2b152d_2_33"/>
          <p:cNvPicPr preferRelativeResize="0"/>
          <p:nvPr/>
        </p:nvPicPr>
        <p:blipFill>
          <a:blip r:embed="rId3">
            <a:alphaModFix/>
          </a:blip>
          <a:stretch>
            <a:fillRect/>
          </a:stretch>
        </p:blipFill>
        <p:spPr>
          <a:xfrm>
            <a:off x="1748613" y="462000"/>
            <a:ext cx="5646774" cy="4219501"/>
          </a:xfrm>
          <a:prstGeom prst="rect">
            <a:avLst/>
          </a:prstGeom>
          <a:noFill/>
          <a:ln>
            <a:noFill/>
          </a:ln>
        </p:spPr>
      </p:pic>
      <p:sp>
        <p:nvSpPr>
          <p:cNvPr id="346" name="Google Shape;346;ge6ac2b152d_2_33"/>
          <p:cNvSpPr txBox="1"/>
          <p:nvPr/>
        </p:nvSpPr>
        <p:spPr>
          <a:xfrm>
            <a:off x="584475" y="4847614"/>
            <a:ext cx="56469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PepsiCo Feature Importance 2011.06 - 2013.06</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e6ac2b152d_2_41"/>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53" name="Google Shape;353;ge6ac2b152d_2_41"/>
          <p:cNvPicPr preferRelativeResize="0"/>
          <p:nvPr/>
        </p:nvPicPr>
        <p:blipFill>
          <a:blip r:embed="rId3">
            <a:alphaModFix/>
          </a:blip>
          <a:stretch>
            <a:fillRect/>
          </a:stretch>
        </p:blipFill>
        <p:spPr>
          <a:xfrm>
            <a:off x="1755738" y="469650"/>
            <a:ext cx="5632524" cy="4204200"/>
          </a:xfrm>
          <a:prstGeom prst="rect">
            <a:avLst/>
          </a:prstGeom>
          <a:noFill/>
          <a:ln>
            <a:noFill/>
          </a:ln>
        </p:spPr>
      </p:pic>
      <p:sp>
        <p:nvSpPr>
          <p:cNvPr id="354" name="Google Shape;354;ge6ac2b152d_2_41"/>
          <p:cNvSpPr txBox="1"/>
          <p:nvPr/>
        </p:nvSpPr>
        <p:spPr>
          <a:xfrm>
            <a:off x="584477" y="4847614"/>
            <a:ext cx="56805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PepsiCo Feature Importance 2013.06 - 2015.06</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e6ac2b152d_2_49"/>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61" name="Google Shape;361;ge6ac2b152d_2_49"/>
          <p:cNvPicPr preferRelativeResize="0"/>
          <p:nvPr/>
        </p:nvPicPr>
        <p:blipFill>
          <a:blip r:embed="rId3">
            <a:alphaModFix/>
          </a:blip>
          <a:stretch>
            <a:fillRect/>
          </a:stretch>
        </p:blipFill>
        <p:spPr>
          <a:xfrm>
            <a:off x="1754825" y="461988"/>
            <a:ext cx="5634349" cy="4219524"/>
          </a:xfrm>
          <a:prstGeom prst="rect">
            <a:avLst/>
          </a:prstGeom>
          <a:noFill/>
          <a:ln>
            <a:noFill/>
          </a:ln>
        </p:spPr>
      </p:pic>
      <p:sp>
        <p:nvSpPr>
          <p:cNvPr id="362" name="Google Shape;362;ge6ac2b152d_2_49"/>
          <p:cNvSpPr txBox="1"/>
          <p:nvPr/>
        </p:nvSpPr>
        <p:spPr>
          <a:xfrm>
            <a:off x="584476" y="4847608"/>
            <a:ext cx="53874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PepsiCo Feature Importance 2015.06 - 2018.01</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e6ac2b152d_2_57"/>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69" name="Google Shape;369;ge6ac2b152d_2_57"/>
          <p:cNvPicPr preferRelativeResize="0"/>
          <p:nvPr/>
        </p:nvPicPr>
        <p:blipFill>
          <a:blip r:embed="rId3">
            <a:alphaModFix/>
          </a:blip>
          <a:stretch>
            <a:fillRect/>
          </a:stretch>
        </p:blipFill>
        <p:spPr>
          <a:xfrm>
            <a:off x="1749463" y="463425"/>
            <a:ext cx="5645076" cy="4216650"/>
          </a:xfrm>
          <a:prstGeom prst="rect">
            <a:avLst/>
          </a:prstGeom>
          <a:noFill/>
          <a:ln>
            <a:noFill/>
          </a:ln>
        </p:spPr>
      </p:pic>
      <p:sp>
        <p:nvSpPr>
          <p:cNvPr id="370" name="Google Shape;370;ge6ac2b152d_2_57"/>
          <p:cNvSpPr txBox="1"/>
          <p:nvPr/>
        </p:nvSpPr>
        <p:spPr>
          <a:xfrm>
            <a:off x="584476" y="4847610"/>
            <a:ext cx="53253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PepsiCo Feature Importance 2018.01 - 2019.01</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e6ac2b152d_2_72"/>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t>Appendix</a:t>
            </a:r>
            <a:endParaRPr sz="2300"/>
          </a:p>
        </p:txBody>
      </p:sp>
      <p:pic>
        <p:nvPicPr>
          <p:cNvPr id="377" name="Google Shape;377;ge6ac2b152d_2_72"/>
          <p:cNvPicPr preferRelativeResize="0"/>
          <p:nvPr/>
        </p:nvPicPr>
        <p:blipFill>
          <a:blip r:embed="rId3">
            <a:alphaModFix/>
          </a:blip>
          <a:stretch>
            <a:fillRect/>
          </a:stretch>
        </p:blipFill>
        <p:spPr>
          <a:xfrm>
            <a:off x="1739963" y="469650"/>
            <a:ext cx="5664075" cy="4204201"/>
          </a:xfrm>
          <a:prstGeom prst="rect">
            <a:avLst/>
          </a:prstGeom>
          <a:noFill/>
          <a:ln>
            <a:noFill/>
          </a:ln>
        </p:spPr>
      </p:pic>
      <p:sp>
        <p:nvSpPr>
          <p:cNvPr id="378" name="Google Shape;378;ge6ac2b152d_2_72"/>
          <p:cNvSpPr txBox="1"/>
          <p:nvPr/>
        </p:nvSpPr>
        <p:spPr>
          <a:xfrm>
            <a:off x="584476" y="4847606"/>
            <a:ext cx="49965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Appendix - PepsiCo Feature Importance 2019.01 - 2021.07</a:t>
            </a:r>
            <a:endParaRPr sz="1200" i="1" dirty="0">
              <a:solidFill>
                <a:schemeClr val="lt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e68d12291b_0_19"/>
          <p:cNvSpPr txBox="1">
            <a:spLocks noGrp="1"/>
          </p:cNvSpPr>
          <p:nvPr>
            <p:ph type="title"/>
          </p:nvPr>
        </p:nvSpPr>
        <p:spPr>
          <a:xfrm>
            <a:off x="228600" y="0"/>
            <a:ext cx="4343400" cy="4464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400"/>
              <a:buNone/>
            </a:pPr>
            <a:r>
              <a:rPr lang="en-US" sz="2300">
                <a:latin typeface="Open Sans"/>
                <a:ea typeface="Open Sans"/>
                <a:cs typeface="Open Sans"/>
                <a:sym typeface="Open Sans"/>
              </a:rPr>
              <a:t>Objective and Methodology</a:t>
            </a:r>
            <a:endParaRPr sz="2300">
              <a:latin typeface="Open Sans"/>
              <a:ea typeface="Open Sans"/>
              <a:cs typeface="Open Sans"/>
              <a:sym typeface="Open Sans"/>
            </a:endParaRPr>
          </a:p>
        </p:txBody>
      </p:sp>
      <p:grpSp>
        <p:nvGrpSpPr>
          <p:cNvPr id="63" name="Google Shape;63;ge68d12291b_0_19"/>
          <p:cNvGrpSpPr/>
          <p:nvPr/>
        </p:nvGrpSpPr>
        <p:grpSpPr>
          <a:xfrm>
            <a:off x="321800" y="2707208"/>
            <a:ext cx="8500394" cy="1644508"/>
            <a:chOff x="223290" y="1316750"/>
            <a:chExt cx="8896279" cy="1868123"/>
          </a:xfrm>
        </p:grpSpPr>
        <p:grpSp>
          <p:nvGrpSpPr>
            <p:cNvPr id="64" name="Google Shape;64;ge68d12291b_0_19"/>
            <p:cNvGrpSpPr/>
            <p:nvPr/>
          </p:nvGrpSpPr>
          <p:grpSpPr>
            <a:xfrm>
              <a:off x="223290" y="1316750"/>
              <a:ext cx="8896279" cy="1658287"/>
              <a:chOff x="189496" y="768092"/>
              <a:chExt cx="9228505" cy="1720215"/>
            </a:xfrm>
          </p:grpSpPr>
          <p:sp>
            <p:nvSpPr>
              <p:cNvPr id="65" name="Google Shape;65;ge68d12291b_0_19"/>
              <p:cNvSpPr/>
              <p:nvPr/>
            </p:nvSpPr>
            <p:spPr>
              <a:xfrm>
                <a:off x="189496" y="768095"/>
                <a:ext cx="1586400" cy="612300"/>
              </a:xfrm>
              <a:prstGeom prst="chevron">
                <a:avLst>
                  <a:gd name="adj" fmla="val 40000"/>
                </a:avLst>
              </a:prstGeom>
              <a:solidFill>
                <a:srgbClr val="DAEEF3"/>
              </a:solidFill>
              <a:ln w="25400" cap="flat" cmpd="sng">
                <a:solidFill>
                  <a:srgbClr val="DAEE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66" name="Google Shape;66;ge68d12291b_0_19"/>
              <p:cNvSpPr/>
              <p:nvPr/>
            </p:nvSpPr>
            <p:spPr>
              <a:xfrm>
                <a:off x="612500" y="921170"/>
                <a:ext cx="1339511" cy="612298"/>
              </a:xfrm>
              <a:custGeom>
                <a:avLst/>
                <a:gdLst/>
                <a:ahLst/>
                <a:cxnLst/>
                <a:rect l="l" t="t" r="r" b="b"/>
                <a:pathLst>
                  <a:path w="2020887" h="923758" extrusionOk="0">
                    <a:moveTo>
                      <a:pt x="0" y="92376"/>
                    </a:moveTo>
                    <a:cubicBezTo>
                      <a:pt x="0" y="41358"/>
                      <a:pt x="41358" y="0"/>
                      <a:pt x="92376" y="0"/>
                    </a:cubicBezTo>
                    <a:lnTo>
                      <a:pt x="1928511" y="0"/>
                    </a:lnTo>
                    <a:cubicBezTo>
                      <a:pt x="1979529" y="0"/>
                      <a:pt x="2020887" y="41358"/>
                      <a:pt x="2020887" y="92376"/>
                    </a:cubicBezTo>
                    <a:lnTo>
                      <a:pt x="2020887" y="831382"/>
                    </a:lnTo>
                    <a:cubicBezTo>
                      <a:pt x="2020887" y="882400"/>
                      <a:pt x="1979529" y="923758"/>
                      <a:pt x="1928511" y="923758"/>
                    </a:cubicBezTo>
                    <a:lnTo>
                      <a:pt x="92376" y="923758"/>
                    </a:lnTo>
                    <a:cubicBezTo>
                      <a:pt x="41358" y="923758"/>
                      <a:pt x="0" y="882400"/>
                      <a:pt x="0" y="831382"/>
                    </a:cubicBezTo>
                    <a:lnTo>
                      <a:pt x="0" y="92376"/>
                    </a:lnTo>
                    <a:close/>
                  </a:path>
                </a:pathLst>
              </a:custGeom>
              <a:solidFill>
                <a:schemeClr val="lt1">
                  <a:alpha val="89803"/>
                </a:schemeClr>
              </a:solidFill>
              <a:ln w="19050" cap="flat" cmpd="sng">
                <a:solidFill>
                  <a:srgbClr val="DAEEF3"/>
                </a:solidFill>
                <a:prstDash val="solid"/>
                <a:round/>
                <a:headEnd type="none" w="sm" len="sm"/>
                <a:tailEnd type="none" w="sm" len="sm"/>
              </a:ln>
            </p:spPr>
            <p:txBody>
              <a:bodyPr spcFirstLastPara="1" wrap="square" lIns="247525" tIns="247525" rIns="247525" bIns="247525" anchor="ctr" anchorCtr="0">
                <a:noAutofit/>
              </a:bodyPr>
              <a:lstStyle/>
              <a:p>
                <a:pPr marL="0" marR="0" lvl="0" indent="0" algn="ctr" rtl="0">
                  <a:lnSpc>
                    <a:spcPct val="90000"/>
                  </a:lnSpc>
                  <a:spcBef>
                    <a:spcPts val="0"/>
                  </a:spcBef>
                  <a:spcAft>
                    <a:spcPts val="0"/>
                  </a:spcAft>
                  <a:buClr>
                    <a:srgbClr val="000000"/>
                  </a:buClr>
                  <a:buSzPts val="3100"/>
                  <a:buFont typeface="Arial"/>
                  <a:buNone/>
                </a:pPr>
                <a:endParaRPr sz="3100" i="0" u="none" strike="noStrike" cap="none">
                  <a:solidFill>
                    <a:schemeClr val="dk1"/>
                  </a:solidFill>
                  <a:latin typeface="Open Sans"/>
                  <a:ea typeface="Open Sans"/>
                  <a:cs typeface="Open Sans"/>
                  <a:sym typeface="Open Sans"/>
                </a:endParaRPr>
              </a:p>
            </p:txBody>
          </p:sp>
          <p:sp>
            <p:nvSpPr>
              <p:cNvPr id="67" name="Google Shape;67;ge68d12291b_0_19"/>
              <p:cNvSpPr/>
              <p:nvPr/>
            </p:nvSpPr>
            <p:spPr>
              <a:xfrm>
                <a:off x="2001362" y="768095"/>
                <a:ext cx="1586264" cy="612298"/>
              </a:xfrm>
              <a:prstGeom prst="chevron">
                <a:avLst>
                  <a:gd name="adj" fmla="val 40000"/>
                </a:avLst>
              </a:prstGeom>
              <a:solidFill>
                <a:srgbClr val="C5D8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68" name="Google Shape;68;ge68d12291b_0_19"/>
              <p:cNvSpPr/>
              <p:nvPr/>
            </p:nvSpPr>
            <p:spPr>
              <a:xfrm>
                <a:off x="2424366" y="921170"/>
                <a:ext cx="1339511" cy="612298"/>
              </a:xfrm>
              <a:custGeom>
                <a:avLst/>
                <a:gdLst/>
                <a:ahLst/>
                <a:cxnLst/>
                <a:rect l="l" t="t" r="r" b="b"/>
                <a:pathLst>
                  <a:path w="2020887" h="923758" extrusionOk="0">
                    <a:moveTo>
                      <a:pt x="0" y="92376"/>
                    </a:moveTo>
                    <a:cubicBezTo>
                      <a:pt x="0" y="41358"/>
                      <a:pt x="41358" y="0"/>
                      <a:pt x="92376" y="0"/>
                    </a:cubicBezTo>
                    <a:lnTo>
                      <a:pt x="1928511" y="0"/>
                    </a:lnTo>
                    <a:cubicBezTo>
                      <a:pt x="1979529" y="0"/>
                      <a:pt x="2020887" y="41358"/>
                      <a:pt x="2020887" y="92376"/>
                    </a:cubicBezTo>
                    <a:lnTo>
                      <a:pt x="2020887" y="831382"/>
                    </a:lnTo>
                    <a:cubicBezTo>
                      <a:pt x="2020887" y="882400"/>
                      <a:pt x="1979529" y="923758"/>
                      <a:pt x="1928511" y="923758"/>
                    </a:cubicBezTo>
                    <a:lnTo>
                      <a:pt x="92376" y="923758"/>
                    </a:lnTo>
                    <a:cubicBezTo>
                      <a:pt x="41358" y="923758"/>
                      <a:pt x="0" y="882400"/>
                      <a:pt x="0" y="831382"/>
                    </a:cubicBezTo>
                    <a:lnTo>
                      <a:pt x="0" y="92376"/>
                    </a:lnTo>
                    <a:close/>
                  </a:path>
                </a:pathLst>
              </a:custGeom>
              <a:solidFill>
                <a:schemeClr val="lt1">
                  <a:alpha val="89803"/>
                </a:schemeClr>
              </a:solidFill>
              <a:ln w="19050" cap="flat" cmpd="sng">
                <a:solidFill>
                  <a:srgbClr val="C5D8F1"/>
                </a:solidFill>
                <a:prstDash val="solid"/>
                <a:round/>
                <a:headEnd type="none" w="sm" len="sm"/>
                <a:tailEnd type="none" w="sm" len="sm"/>
              </a:ln>
            </p:spPr>
            <p:txBody>
              <a:bodyPr spcFirstLastPara="1" wrap="square" lIns="247525" tIns="247525" rIns="247525" bIns="247525" anchor="ctr" anchorCtr="0">
                <a:noAutofit/>
              </a:bodyPr>
              <a:lstStyle/>
              <a:p>
                <a:pPr marL="0" marR="0" lvl="0" indent="0" algn="ctr" rtl="0">
                  <a:lnSpc>
                    <a:spcPct val="90000"/>
                  </a:lnSpc>
                  <a:spcBef>
                    <a:spcPts val="0"/>
                  </a:spcBef>
                  <a:spcAft>
                    <a:spcPts val="0"/>
                  </a:spcAft>
                  <a:buClr>
                    <a:srgbClr val="000000"/>
                  </a:buClr>
                  <a:buSzPts val="3100"/>
                  <a:buFont typeface="Arial"/>
                  <a:buNone/>
                </a:pPr>
                <a:endParaRPr sz="3100" i="0" u="none" strike="noStrike" cap="none">
                  <a:solidFill>
                    <a:schemeClr val="dk1"/>
                  </a:solidFill>
                  <a:latin typeface="Open Sans"/>
                  <a:ea typeface="Open Sans"/>
                  <a:cs typeface="Open Sans"/>
                  <a:sym typeface="Open Sans"/>
                </a:endParaRPr>
              </a:p>
            </p:txBody>
          </p:sp>
          <p:sp>
            <p:nvSpPr>
              <p:cNvPr id="69" name="Google Shape;69;ge68d12291b_0_19"/>
              <p:cNvSpPr/>
              <p:nvPr/>
            </p:nvSpPr>
            <p:spPr>
              <a:xfrm>
                <a:off x="3813229" y="768095"/>
                <a:ext cx="1586400" cy="612300"/>
              </a:xfrm>
              <a:prstGeom prst="chevron">
                <a:avLst>
                  <a:gd name="adj" fmla="val 40000"/>
                </a:avLst>
              </a:prstGeom>
              <a:solidFill>
                <a:srgbClr val="8CB3E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70" name="Google Shape;70;ge68d12291b_0_19"/>
              <p:cNvSpPr/>
              <p:nvPr/>
            </p:nvSpPr>
            <p:spPr>
              <a:xfrm>
                <a:off x="4236233" y="921170"/>
                <a:ext cx="1339511" cy="612298"/>
              </a:xfrm>
              <a:custGeom>
                <a:avLst/>
                <a:gdLst/>
                <a:ahLst/>
                <a:cxnLst/>
                <a:rect l="l" t="t" r="r" b="b"/>
                <a:pathLst>
                  <a:path w="2020887" h="923758" extrusionOk="0">
                    <a:moveTo>
                      <a:pt x="0" y="92376"/>
                    </a:moveTo>
                    <a:cubicBezTo>
                      <a:pt x="0" y="41358"/>
                      <a:pt x="41358" y="0"/>
                      <a:pt x="92376" y="0"/>
                    </a:cubicBezTo>
                    <a:lnTo>
                      <a:pt x="1928511" y="0"/>
                    </a:lnTo>
                    <a:cubicBezTo>
                      <a:pt x="1979529" y="0"/>
                      <a:pt x="2020887" y="41358"/>
                      <a:pt x="2020887" y="92376"/>
                    </a:cubicBezTo>
                    <a:lnTo>
                      <a:pt x="2020887" y="831382"/>
                    </a:lnTo>
                    <a:cubicBezTo>
                      <a:pt x="2020887" y="882400"/>
                      <a:pt x="1979529" y="923758"/>
                      <a:pt x="1928511" y="923758"/>
                    </a:cubicBezTo>
                    <a:lnTo>
                      <a:pt x="92376" y="923758"/>
                    </a:lnTo>
                    <a:cubicBezTo>
                      <a:pt x="41358" y="923758"/>
                      <a:pt x="0" y="882400"/>
                      <a:pt x="0" y="831382"/>
                    </a:cubicBezTo>
                    <a:lnTo>
                      <a:pt x="0" y="92376"/>
                    </a:lnTo>
                    <a:close/>
                  </a:path>
                </a:pathLst>
              </a:custGeom>
              <a:solidFill>
                <a:schemeClr val="lt1">
                  <a:alpha val="89803"/>
                </a:schemeClr>
              </a:solidFill>
              <a:ln w="19050" cap="flat" cmpd="sng">
                <a:solidFill>
                  <a:srgbClr val="8CB3E3"/>
                </a:solidFill>
                <a:prstDash val="solid"/>
                <a:round/>
                <a:headEnd type="none" w="sm" len="sm"/>
                <a:tailEnd type="none" w="sm" len="sm"/>
              </a:ln>
            </p:spPr>
            <p:txBody>
              <a:bodyPr spcFirstLastPara="1" wrap="square" lIns="247525" tIns="247525" rIns="247525" bIns="247525" anchor="ctr" anchorCtr="0">
                <a:noAutofit/>
              </a:bodyPr>
              <a:lstStyle/>
              <a:p>
                <a:pPr marL="0" marR="0" lvl="0" indent="0" algn="ctr" rtl="0">
                  <a:lnSpc>
                    <a:spcPct val="90000"/>
                  </a:lnSpc>
                  <a:spcBef>
                    <a:spcPts val="0"/>
                  </a:spcBef>
                  <a:spcAft>
                    <a:spcPts val="0"/>
                  </a:spcAft>
                  <a:buClr>
                    <a:srgbClr val="000000"/>
                  </a:buClr>
                  <a:buSzPts val="3100"/>
                  <a:buFont typeface="Arial"/>
                  <a:buNone/>
                </a:pPr>
                <a:endParaRPr sz="3100" i="0" u="none" strike="noStrike" cap="none">
                  <a:solidFill>
                    <a:schemeClr val="dk1"/>
                  </a:solidFill>
                  <a:latin typeface="Open Sans"/>
                  <a:ea typeface="Open Sans"/>
                  <a:cs typeface="Open Sans"/>
                  <a:sym typeface="Open Sans"/>
                </a:endParaRPr>
              </a:p>
            </p:txBody>
          </p:sp>
          <p:sp>
            <p:nvSpPr>
              <p:cNvPr id="71" name="Google Shape;71;ge68d12291b_0_19"/>
              <p:cNvSpPr/>
              <p:nvPr/>
            </p:nvSpPr>
            <p:spPr>
              <a:xfrm>
                <a:off x="5625095" y="768095"/>
                <a:ext cx="1586264" cy="612298"/>
              </a:xfrm>
              <a:prstGeom prst="chevron">
                <a:avLst>
                  <a:gd name="adj" fmla="val 40000"/>
                </a:avLst>
              </a:prstGeom>
              <a:solidFill>
                <a:srgbClr val="538C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72" name="Google Shape;72;ge68d12291b_0_19"/>
              <p:cNvSpPr/>
              <p:nvPr/>
            </p:nvSpPr>
            <p:spPr>
              <a:xfrm>
                <a:off x="6048099" y="921170"/>
                <a:ext cx="1339511" cy="612298"/>
              </a:xfrm>
              <a:custGeom>
                <a:avLst/>
                <a:gdLst/>
                <a:ahLst/>
                <a:cxnLst/>
                <a:rect l="l" t="t" r="r" b="b"/>
                <a:pathLst>
                  <a:path w="2020887" h="923758" extrusionOk="0">
                    <a:moveTo>
                      <a:pt x="0" y="92376"/>
                    </a:moveTo>
                    <a:cubicBezTo>
                      <a:pt x="0" y="41358"/>
                      <a:pt x="41358" y="0"/>
                      <a:pt x="92376" y="0"/>
                    </a:cubicBezTo>
                    <a:lnTo>
                      <a:pt x="1928511" y="0"/>
                    </a:lnTo>
                    <a:cubicBezTo>
                      <a:pt x="1979529" y="0"/>
                      <a:pt x="2020887" y="41358"/>
                      <a:pt x="2020887" y="92376"/>
                    </a:cubicBezTo>
                    <a:lnTo>
                      <a:pt x="2020887" y="831382"/>
                    </a:lnTo>
                    <a:cubicBezTo>
                      <a:pt x="2020887" y="882400"/>
                      <a:pt x="1979529" y="923758"/>
                      <a:pt x="1928511" y="923758"/>
                    </a:cubicBezTo>
                    <a:lnTo>
                      <a:pt x="92376" y="923758"/>
                    </a:lnTo>
                    <a:cubicBezTo>
                      <a:pt x="41358" y="923758"/>
                      <a:pt x="0" y="882400"/>
                      <a:pt x="0" y="831382"/>
                    </a:cubicBezTo>
                    <a:lnTo>
                      <a:pt x="0" y="92376"/>
                    </a:lnTo>
                    <a:close/>
                  </a:path>
                </a:pathLst>
              </a:custGeom>
              <a:solidFill>
                <a:schemeClr val="lt1">
                  <a:alpha val="89803"/>
                </a:schemeClr>
              </a:solidFill>
              <a:ln w="19050" cap="flat" cmpd="sng">
                <a:solidFill>
                  <a:srgbClr val="538CD5"/>
                </a:solidFill>
                <a:prstDash val="solid"/>
                <a:round/>
                <a:headEnd type="none" w="sm" len="sm"/>
                <a:tailEnd type="none" w="sm" len="sm"/>
              </a:ln>
            </p:spPr>
            <p:txBody>
              <a:bodyPr spcFirstLastPara="1" wrap="square" lIns="247525" tIns="247525" rIns="247525" bIns="247525" anchor="ctr" anchorCtr="0">
                <a:noAutofit/>
              </a:bodyPr>
              <a:lstStyle/>
              <a:p>
                <a:pPr marL="0" marR="0" lvl="0" indent="0" algn="ctr" rtl="0">
                  <a:lnSpc>
                    <a:spcPct val="90000"/>
                  </a:lnSpc>
                  <a:spcBef>
                    <a:spcPts val="0"/>
                  </a:spcBef>
                  <a:spcAft>
                    <a:spcPts val="0"/>
                  </a:spcAft>
                  <a:buClr>
                    <a:srgbClr val="000000"/>
                  </a:buClr>
                  <a:buSzPts val="3100"/>
                  <a:buFont typeface="Arial"/>
                  <a:buNone/>
                </a:pPr>
                <a:endParaRPr sz="3100" i="0" u="none" strike="noStrike" cap="none">
                  <a:solidFill>
                    <a:schemeClr val="dk1"/>
                  </a:solidFill>
                  <a:latin typeface="Open Sans"/>
                  <a:ea typeface="Open Sans"/>
                  <a:cs typeface="Open Sans"/>
                  <a:sym typeface="Open Sans"/>
                </a:endParaRPr>
              </a:p>
            </p:txBody>
          </p:sp>
          <p:sp>
            <p:nvSpPr>
              <p:cNvPr id="73" name="Google Shape;73;ge68d12291b_0_19"/>
              <p:cNvSpPr txBox="1"/>
              <p:nvPr/>
            </p:nvSpPr>
            <p:spPr>
              <a:xfrm>
                <a:off x="5765968" y="1726607"/>
                <a:ext cx="1586400" cy="7617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XGBoost</a:t>
                </a:r>
                <a:endParaRPr sz="1200" i="0" u="none" strike="noStrike" cap="none">
                  <a:solidFill>
                    <a:srgbClr val="3F3F3F"/>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Feature Importance</a:t>
                </a:r>
                <a:endParaRPr>
                  <a:latin typeface="Open Sans"/>
                  <a:ea typeface="Open Sans"/>
                  <a:cs typeface="Open Sans"/>
                  <a:sym typeface="Open Sans"/>
                </a:endParaRPr>
              </a:p>
            </p:txBody>
          </p:sp>
          <p:sp>
            <p:nvSpPr>
              <p:cNvPr id="74" name="Google Shape;74;ge68d12291b_0_19"/>
              <p:cNvSpPr txBox="1"/>
              <p:nvPr/>
            </p:nvSpPr>
            <p:spPr>
              <a:xfrm>
                <a:off x="650248" y="921170"/>
                <a:ext cx="1263300" cy="616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i="0" u="none" strike="noStrike" cap="none">
                    <a:solidFill>
                      <a:srgbClr val="3F3F3F"/>
                    </a:solidFill>
                    <a:latin typeface="Open Sans"/>
                    <a:ea typeface="Open Sans"/>
                    <a:cs typeface="Open Sans"/>
                    <a:sym typeface="Open Sans"/>
                  </a:rPr>
                  <a:t>Metric</a:t>
                </a:r>
                <a:endParaRPr>
                  <a:latin typeface="Open Sans"/>
                  <a:ea typeface="Open Sans"/>
                  <a:cs typeface="Open Sans"/>
                  <a:sym typeface="Open Sans"/>
                </a:endParaRPr>
              </a:p>
              <a:p>
                <a:pPr marL="0" marR="0" lvl="0" indent="0" algn="ctr" rtl="0">
                  <a:lnSpc>
                    <a:spcPct val="100000"/>
                  </a:lnSpc>
                  <a:spcBef>
                    <a:spcPts val="0"/>
                  </a:spcBef>
                  <a:spcAft>
                    <a:spcPts val="0"/>
                  </a:spcAft>
                  <a:buNone/>
                </a:pPr>
                <a:r>
                  <a:rPr lang="en-US" i="0" u="none" strike="noStrike" cap="none">
                    <a:solidFill>
                      <a:srgbClr val="3F3F3F"/>
                    </a:solidFill>
                    <a:latin typeface="Open Sans"/>
                    <a:ea typeface="Open Sans"/>
                    <a:cs typeface="Open Sans"/>
                    <a:sym typeface="Open Sans"/>
                  </a:rPr>
                  <a:t>Defining</a:t>
                </a:r>
                <a:endParaRPr sz="2000" i="0" u="none" strike="noStrike" cap="none">
                  <a:solidFill>
                    <a:srgbClr val="3F3F3F"/>
                  </a:solidFill>
                  <a:latin typeface="Open Sans"/>
                  <a:ea typeface="Open Sans"/>
                  <a:cs typeface="Open Sans"/>
                  <a:sym typeface="Open Sans"/>
                </a:endParaRPr>
              </a:p>
            </p:txBody>
          </p:sp>
          <p:sp>
            <p:nvSpPr>
              <p:cNvPr id="75" name="Google Shape;75;ge68d12291b_0_19"/>
              <p:cNvSpPr txBox="1"/>
              <p:nvPr/>
            </p:nvSpPr>
            <p:spPr>
              <a:xfrm>
                <a:off x="2435423" y="912485"/>
                <a:ext cx="1263300" cy="616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i="0" u="none" strike="noStrike" cap="none">
                    <a:solidFill>
                      <a:srgbClr val="3F3F3F"/>
                    </a:solidFill>
                    <a:latin typeface="Open Sans"/>
                    <a:ea typeface="Open Sans"/>
                    <a:cs typeface="Open Sans"/>
                    <a:sym typeface="Open Sans"/>
                  </a:rPr>
                  <a:t>Text </a:t>
                </a:r>
                <a:endParaRPr>
                  <a:latin typeface="Open Sans"/>
                  <a:ea typeface="Open Sans"/>
                  <a:cs typeface="Open Sans"/>
                  <a:sym typeface="Open Sans"/>
                </a:endParaRPr>
              </a:p>
              <a:p>
                <a:pPr marL="0" marR="0" lvl="0" indent="0" algn="ctr" rtl="0">
                  <a:lnSpc>
                    <a:spcPct val="100000"/>
                  </a:lnSpc>
                  <a:spcBef>
                    <a:spcPts val="0"/>
                  </a:spcBef>
                  <a:spcAft>
                    <a:spcPts val="0"/>
                  </a:spcAft>
                  <a:buNone/>
                </a:pPr>
                <a:r>
                  <a:rPr lang="en-US" i="0" u="none" strike="noStrike" cap="none">
                    <a:solidFill>
                      <a:srgbClr val="3F3F3F"/>
                    </a:solidFill>
                    <a:latin typeface="Open Sans"/>
                    <a:ea typeface="Open Sans"/>
                    <a:cs typeface="Open Sans"/>
                    <a:sym typeface="Open Sans"/>
                  </a:rPr>
                  <a:t>Analysis</a:t>
                </a:r>
                <a:endParaRPr i="0" u="none" strike="noStrike" cap="none">
                  <a:solidFill>
                    <a:srgbClr val="3F3F3F"/>
                  </a:solidFill>
                  <a:latin typeface="Open Sans"/>
                  <a:ea typeface="Open Sans"/>
                  <a:cs typeface="Open Sans"/>
                  <a:sym typeface="Open Sans"/>
                </a:endParaRPr>
              </a:p>
            </p:txBody>
          </p:sp>
          <p:sp>
            <p:nvSpPr>
              <p:cNvPr id="76" name="Google Shape;76;ge68d12291b_0_19"/>
              <p:cNvSpPr txBox="1"/>
              <p:nvPr/>
            </p:nvSpPr>
            <p:spPr>
              <a:xfrm>
                <a:off x="4182137" y="912472"/>
                <a:ext cx="1421700" cy="616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i="0" u="none" strike="noStrike" cap="none">
                    <a:solidFill>
                      <a:srgbClr val="3F3F3F"/>
                    </a:solidFill>
                    <a:latin typeface="Open Sans"/>
                    <a:ea typeface="Open Sans"/>
                    <a:cs typeface="Open Sans"/>
                    <a:sym typeface="Open Sans"/>
                  </a:rPr>
                  <a:t>Data</a:t>
                </a:r>
                <a:endParaRPr>
                  <a:latin typeface="Open Sans"/>
                  <a:ea typeface="Open Sans"/>
                  <a:cs typeface="Open Sans"/>
                  <a:sym typeface="Open Sans"/>
                </a:endParaRPr>
              </a:p>
              <a:p>
                <a:pPr marL="0" marR="0" lvl="0" indent="0" algn="ctr" rtl="0">
                  <a:lnSpc>
                    <a:spcPct val="100000"/>
                  </a:lnSpc>
                  <a:spcBef>
                    <a:spcPts val="0"/>
                  </a:spcBef>
                  <a:spcAft>
                    <a:spcPts val="0"/>
                  </a:spcAft>
                  <a:buNone/>
                </a:pPr>
                <a:r>
                  <a:rPr lang="en-US" i="0" u="none" strike="noStrike" cap="none">
                    <a:solidFill>
                      <a:srgbClr val="3F3F3F"/>
                    </a:solidFill>
                    <a:latin typeface="Open Sans"/>
                    <a:ea typeface="Open Sans"/>
                    <a:cs typeface="Open Sans"/>
                    <a:sym typeface="Open Sans"/>
                  </a:rPr>
                  <a:t>Preparation </a:t>
                </a:r>
                <a:endParaRPr i="0" u="none" strike="noStrike" cap="none">
                  <a:solidFill>
                    <a:srgbClr val="3F3F3F"/>
                  </a:solidFill>
                  <a:latin typeface="Open Sans"/>
                  <a:ea typeface="Open Sans"/>
                  <a:cs typeface="Open Sans"/>
                  <a:sym typeface="Open Sans"/>
                </a:endParaRPr>
              </a:p>
            </p:txBody>
          </p:sp>
          <p:sp>
            <p:nvSpPr>
              <p:cNvPr id="77" name="Google Shape;77;ge68d12291b_0_19"/>
              <p:cNvSpPr txBox="1"/>
              <p:nvPr/>
            </p:nvSpPr>
            <p:spPr>
              <a:xfrm>
                <a:off x="6102983" y="1054824"/>
                <a:ext cx="1263300" cy="362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i="0" u="none" strike="noStrike" cap="none">
                    <a:solidFill>
                      <a:srgbClr val="3F3F3F"/>
                    </a:solidFill>
                    <a:latin typeface="Open Sans"/>
                    <a:ea typeface="Open Sans"/>
                    <a:cs typeface="Open Sans"/>
                    <a:sym typeface="Open Sans"/>
                  </a:rPr>
                  <a:t>Modeling</a:t>
                </a:r>
                <a:endParaRPr i="0" u="none" strike="noStrike" cap="none">
                  <a:solidFill>
                    <a:srgbClr val="3F3F3F"/>
                  </a:solidFill>
                  <a:latin typeface="Open Sans"/>
                  <a:ea typeface="Open Sans"/>
                  <a:cs typeface="Open Sans"/>
                  <a:sym typeface="Open Sans"/>
                </a:endParaRPr>
              </a:p>
            </p:txBody>
          </p:sp>
          <p:sp>
            <p:nvSpPr>
              <p:cNvPr id="78" name="Google Shape;78;ge68d12291b_0_19"/>
              <p:cNvSpPr txBox="1"/>
              <p:nvPr/>
            </p:nvSpPr>
            <p:spPr>
              <a:xfrm>
                <a:off x="4123416" y="1756610"/>
                <a:ext cx="1650600" cy="326400"/>
              </a:xfrm>
              <a:prstGeom prst="rect">
                <a:avLst/>
              </a:prstGeom>
              <a:noFill/>
              <a:ln>
                <a:noFill/>
              </a:ln>
            </p:spPr>
            <p:txBody>
              <a:bodyPr spcFirstLastPara="1" wrap="square" lIns="91425" tIns="45700" rIns="91425" bIns="45700" anchor="t" anchorCtr="0">
                <a:spAutoFit/>
              </a:bodyPr>
              <a:lstStyle/>
              <a:p>
                <a:pPr marL="228600" marR="0" lvl="0" indent="-152400" algn="l" rtl="0">
                  <a:lnSpc>
                    <a:spcPct val="100000"/>
                  </a:lnSpc>
                  <a:spcBef>
                    <a:spcPts val="0"/>
                  </a:spcBef>
                  <a:spcAft>
                    <a:spcPts val="0"/>
                  </a:spcAft>
                  <a:buClr>
                    <a:srgbClr val="000000"/>
                  </a:buClr>
                  <a:buSzPts val="1200"/>
                  <a:buFont typeface="Arial"/>
                  <a:buNone/>
                </a:pPr>
                <a:endParaRPr sz="1200" i="0" u="none" strike="noStrike" cap="none">
                  <a:solidFill>
                    <a:srgbClr val="3F3F3F"/>
                  </a:solidFill>
                  <a:latin typeface="Open Sans"/>
                  <a:ea typeface="Open Sans"/>
                  <a:cs typeface="Open Sans"/>
                  <a:sym typeface="Open Sans"/>
                </a:endParaRPr>
              </a:p>
            </p:txBody>
          </p:sp>
          <p:sp>
            <p:nvSpPr>
              <p:cNvPr id="79" name="Google Shape;79;ge68d12291b_0_19"/>
              <p:cNvSpPr txBox="1"/>
              <p:nvPr/>
            </p:nvSpPr>
            <p:spPr>
              <a:xfrm>
                <a:off x="2176627" y="1726607"/>
                <a:ext cx="1586400" cy="761700"/>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Sentimental Analysis</a:t>
                </a:r>
                <a:endParaRPr>
                  <a:latin typeface="Open Sans"/>
                  <a:ea typeface="Open Sans"/>
                  <a:cs typeface="Open Sans"/>
                  <a:sym typeface="Open Sans"/>
                </a:endParaRPr>
              </a:p>
              <a:p>
                <a:pPr marL="228600" marR="0" lvl="0" indent="-22860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Topic</a:t>
                </a:r>
                <a:r>
                  <a:rPr lang="en-US" sz="1200">
                    <a:solidFill>
                      <a:srgbClr val="3F3F3F"/>
                    </a:solidFill>
                    <a:latin typeface="Open Sans"/>
                    <a:ea typeface="Open Sans"/>
                    <a:cs typeface="Open Sans"/>
                    <a:sym typeface="Open Sans"/>
                  </a:rPr>
                  <a:t> </a:t>
                </a:r>
                <a:r>
                  <a:rPr lang="en-US" sz="1200" i="0" u="none" strike="noStrike" cap="none">
                    <a:solidFill>
                      <a:srgbClr val="3F3F3F"/>
                    </a:solidFill>
                    <a:latin typeface="Open Sans"/>
                    <a:ea typeface="Open Sans"/>
                    <a:cs typeface="Open Sans"/>
                    <a:sym typeface="Open Sans"/>
                  </a:rPr>
                  <a:t>Analysis</a:t>
                </a:r>
                <a:endParaRPr>
                  <a:latin typeface="Open Sans"/>
                  <a:ea typeface="Open Sans"/>
                  <a:cs typeface="Open Sans"/>
                  <a:sym typeface="Open Sans"/>
                </a:endParaRPr>
              </a:p>
            </p:txBody>
          </p:sp>
          <p:sp>
            <p:nvSpPr>
              <p:cNvPr id="80" name="Google Shape;80;ge68d12291b_0_19"/>
              <p:cNvSpPr txBox="1"/>
              <p:nvPr/>
            </p:nvSpPr>
            <p:spPr>
              <a:xfrm>
                <a:off x="361409" y="1726607"/>
                <a:ext cx="1677000" cy="7617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Annual Return </a:t>
                </a:r>
                <a:endParaRPr>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50 days Moving Average  </a:t>
                </a:r>
                <a:endParaRPr sz="1200" i="0" u="none" strike="noStrike" cap="none">
                  <a:solidFill>
                    <a:srgbClr val="3F3F3F"/>
                  </a:solidFill>
                  <a:latin typeface="Open Sans"/>
                  <a:ea typeface="Open Sans"/>
                  <a:cs typeface="Open Sans"/>
                  <a:sym typeface="Open Sans"/>
                </a:endParaRPr>
              </a:p>
            </p:txBody>
          </p:sp>
          <p:sp>
            <p:nvSpPr>
              <p:cNvPr id="81" name="Google Shape;81;ge68d12291b_0_19"/>
              <p:cNvSpPr/>
              <p:nvPr/>
            </p:nvSpPr>
            <p:spPr>
              <a:xfrm>
                <a:off x="7460176" y="768092"/>
                <a:ext cx="1586400" cy="612300"/>
              </a:xfrm>
              <a:prstGeom prst="chevron">
                <a:avLst>
                  <a:gd name="adj" fmla="val 40000"/>
                </a:avLst>
              </a:prstGeom>
              <a:solidFill>
                <a:srgbClr val="3660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82" name="Google Shape;82;ge68d12291b_0_19"/>
              <p:cNvSpPr/>
              <p:nvPr/>
            </p:nvSpPr>
            <p:spPr>
              <a:xfrm>
                <a:off x="7872414" y="910259"/>
                <a:ext cx="1339511" cy="612298"/>
              </a:xfrm>
              <a:custGeom>
                <a:avLst/>
                <a:gdLst/>
                <a:ahLst/>
                <a:cxnLst/>
                <a:rect l="l" t="t" r="r" b="b"/>
                <a:pathLst>
                  <a:path w="2020887" h="923758" extrusionOk="0">
                    <a:moveTo>
                      <a:pt x="0" y="92376"/>
                    </a:moveTo>
                    <a:cubicBezTo>
                      <a:pt x="0" y="41358"/>
                      <a:pt x="41358" y="0"/>
                      <a:pt x="92376" y="0"/>
                    </a:cubicBezTo>
                    <a:lnTo>
                      <a:pt x="1928511" y="0"/>
                    </a:lnTo>
                    <a:cubicBezTo>
                      <a:pt x="1979529" y="0"/>
                      <a:pt x="2020887" y="41358"/>
                      <a:pt x="2020887" y="92376"/>
                    </a:cubicBezTo>
                    <a:lnTo>
                      <a:pt x="2020887" y="831382"/>
                    </a:lnTo>
                    <a:cubicBezTo>
                      <a:pt x="2020887" y="882400"/>
                      <a:pt x="1979529" y="923758"/>
                      <a:pt x="1928511" y="923758"/>
                    </a:cubicBezTo>
                    <a:lnTo>
                      <a:pt x="92376" y="923758"/>
                    </a:lnTo>
                    <a:cubicBezTo>
                      <a:pt x="41358" y="923758"/>
                      <a:pt x="0" y="882400"/>
                      <a:pt x="0" y="831382"/>
                    </a:cubicBezTo>
                    <a:lnTo>
                      <a:pt x="0" y="92376"/>
                    </a:lnTo>
                    <a:close/>
                  </a:path>
                </a:pathLst>
              </a:custGeom>
              <a:solidFill>
                <a:schemeClr val="lt1">
                  <a:alpha val="89803"/>
                </a:schemeClr>
              </a:solidFill>
              <a:ln w="19050" cap="flat" cmpd="sng">
                <a:solidFill>
                  <a:srgbClr val="366092"/>
                </a:solidFill>
                <a:prstDash val="solid"/>
                <a:round/>
                <a:headEnd type="none" w="sm" len="sm"/>
                <a:tailEnd type="none" w="sm" len="sm"/>
              </a:ln>
            </p:spPr>
            <p:txBody>
              <a:bodyPr spcFirstLastPara="1" wrap="square" lIns="247525" tIns="247525" rIns="247525" bIns="247525" anchor="ctr" anchorCtr="0">
                <a:noAutofit/>
              </a:bodyPr>
              <a:lstStyle/>
              <a:p>
                <a:pPr marL="0" marR="0" lvl="0" indent="0" algn="ctr" rtl="0">
                  <a:lnSpc>
                    <a:spcPct val="90000"/>
                  </a:lnSpc>
                  <a:spcBef>
                    <a:spcPts val="0"/>
                  </a:spcBef>
                  <a:spcAft>
                    <a:spcPts val="0"/>
                  </a:spcAft>
                  <a:buClr>
                    <a:srgbClr val="000000"/>
                  </a:buClr>
                  <a:buSzPts val="3100"/>
                  <a:buFont typeface="Arial"/>
                  <a:buNone/>
                </a:pPr>
                <a:endParaRPr sz="3100" i="0" u="none" strike="noStrike" cap="none">
                  <a:solidFill>
                    <a:schemeClr val="dk1"/>
                  </a:solidFill>
                  <a:latin typeface="Open Sans"/>
                  <a:ea typeface="Open Sans"/>
                  <a:cs typeface="Open Sans"/>
                  <a:sym typeface="Open Sans"/>
                </a:endParaRPr>
              </a:p>
            </p:txBody>
          </p:sp>
          <p:sp>
            <p:nvSpPr>
              <p:cNvPr id="83" name="Google Shape;83;ge68d12291b_0_19"/>
              <p:cNvSpPr txBox="1"/>
              <p:nvPr/>
            </p:nvSpPr>
            <p:spPr>
              <a:xfrm>
                <a:off x="7859995" y="918945"/>
                <a:ext cx="1263300" cy="616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i="0" u="none" strike="noStrike" cap="none">
                    <a:solidFill>
                      <a:srgbClr val="3F3F3F"/>
                    </a:solidFill>
                    <a:latin typeface="Open Sans"/>
                    <a:ea typeface="Open Sans"/>
                    <a:cs typeface="Open Sans"/>
                    <a:sym typeface="Open Sans"/>
                  </a:rPr>
                  <a:t>Result Analysis</a:t>
                </a:r>
                <a:endParaRPr i="0" u="none" strike="noStrike" cap="none">
                  <a:solidFill>
                    <a:srgbClr val="3F3F3F"/>
                  </a:solidFill>
                  <a:latin typeface="Open Sans"/>
                  <a:ea typeface="Open Sans"/>
                  <a:cs typeface="Open Sans"/>
                  <a:sym typeface="Open Sans"/>
                </a:endParaRPr>
              </a:p>
            </p:txBody>
          </p:sp>
          <p:sp>
            <p:nvSpPr>
              <p:cNvPr id="84" name="Google Shape;84;ge68d12291b_0_19"/>
              <p:cNvSpPr txBox="1"/>
              <p:nvPr/>
            </p:nvSpPr>
            <p:spPr>
              <a:xfrm>
                <a:off x="7666301" y="1726607"/>
                <a:ext cx="1751700" cy="7617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Causal Inference </a:t>
                </a:r>
                <a:endParaRPr>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Data Visualization  </a:t>
                </a:r>
                <a:endParaRPr sz="1200" i="0" u="none" strike="noStrike" cap="none">
                  <a:solidFill>
                    <a:srgbClr val="3F3F3F"/>
                  </a:solidFill>
                  <a:latin typeface="Open Sans"/>
                  <a:ea typeface="Open Sans"/>
                  <a:cs typeface="Open Sans"/>
                  <a:sym typeface="Open Sans"/>
                </a:endParaRPr>
              </a:p>
            </p:txBody>
          </p:sp>
        </p:grpSp>
        <p:sp>
          <p:nvSpPr>
            <p:cNvPr id="85" name="Google Shape;85;ge68d12291b_0_19"/>
            <p:cNvSpPr txBox="1"/>
            <p:nvPr/>
          </p:nvSpPr>
          <p:spPr>
            <a:xfrm>
              <a:off x="3894143" y="2240773"/>
              <a:ext cx="1777800" cy="9441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Open Sans"/>
                <a:buChar char="•"/>
              </a:pPr>
              <a:r>
                <a:rPr lang="en-US" sz="1200">
                  <a:solidFill>
                    <a:srgbClr val="3F3F3F"/>
                  </a:solidFill>
                  <a:latin typeface="Open Sans"/>
                  <a:ea typeface="Open Sans"/>
                  <a:cs typeface="Open Sans"/>
                  <a:sym typeface="Open Sans"/>
                </a:rPr>
                <a:t>Social Media</a:t>
              </a:r>
              <a:r>
                <a:rPr lang="en-US" sz="1200" i="0" u="none" strike="noStrike" cap="none">
                  <a:solidFill>
                    <a:srgbClr val="3F3F3F"/>
                  </a:solidFill>
                  <a:latin typeface="Open Sans"/>
                  <a:ea typeface="Open Sans"/>
                  <a:cs typeface="Open Sans"/>
                  <a:sym typeface="Open Sans"/>
                </a:rPr>
                <a:t> Data</a:t>
              </a:r>
              <a:endParaRPr>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News Data</a:t>
              </a:r>
              <a:endParaRPr>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Economic data</a:t>
              </a:r>
              <a:endParaRPr>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200"/>
                <a:buFont typeface="Open Sans"/>
                <a:buChar char="•"/>
              </a:pPr>
              <a:r>
                <a:rPr lang="en-US" sz="1200" i="0" u="none" strike="noStrike" cap="none">
                  <a:solidFill>
                    <a:srgbClr val="3F3F3F"/>
                  </a:solidFill>
                  <a:latin typeface="Open Sans"/>
                  <a:ea typeface="Open Sans"/>
                  <a:cs typeface="Open Sans"/>
                  <a:sym typeface="Open Sans"/>
                </a:rPr>
                <a:t>Company Data</a:t>
              </a:r>
              <a:endParaRPr sz="1200" i="0" u="none" strike="noStrike" cap="none">
                <a:solidFill>
                  <a:srgbClr val="3F3F3F"/>
                </a:solidFill>
                <a:latin typeface="Open Sans"/>
                <a:ea typeface="Open Sans"/>
                <a:cs typeface="Open Sans"/>
                <a:sym typeface="Open Sans"/>
              </a:endParaRPr>
            </a:p>
          </p:txBody>
        </p:sp>
      </p:grpSp>
      <p:sp>
        <p:nvSpPr>
          <p:cNvPr id="86" name="Google Shape;86;ge68d12291b_0_19"/>
          <p:cNvSpPr txBox="1">
            <a:spLocks noGrp="1"/>
          </p:cNvSpPr>
          <p:nvPr>
            <p:ph type="body" idx="1"/>
          </p:nvPr>
        </p:nvSpPr>
        <p:spPr>
          <a:xfrm>
            <a:off x="299600" y="2135394"/>
            <a:ext cx="4343400" cy="369300"/>
          </a:xfrm>
          <a:prstGeom prst="rect">
            <a:avLst/>
          </a:prstGeom>
        </p:spPr>
        <p:txBody>
          <a:bodyPr spcFirstLastPara="1" wrap="square" lIns="91425" tIns="45700" rIns="91425" bIns="45700" anchor="t" anchorCtr="0">
            <a:spAutoFit/>
          </a:bodyPr>
          <a:lstStyle/>
          <a:p>
            <a:pPr marL="0" lvl="0" indent="0" algn="l" rtl="0">
              <a:spcBef>
                <a:spcPts val="400"/>
              </a:spcBef>
              <a:spcAft>
                <a:spcPts val="0"/>
              </a:spcAft>
              <a:buNone/>
            </a:pPr>
            <a:r>
              <a:rPr lang="en-US" sz="1800">
                <a:solidFill>
                  <a:srgbClr val="434343"/>
                </a:solidFill>
                <a:latin typeface="Open Sans"/>
                <a:ea typeface="Open Sans"/>
                <a:cs typeface="Open Sans"/>
                <a:sym typeface="Open Sans"/>
              </a:rPr>
              <a:t>Project Flow</a:t>
            </a:r>
            <a:endParaRPr sz="1800">
              <a:solidFill>
                <a:srgbClr val="434343"/>
              </a:solidFill>
              <a:latin typeface="Open Sans"/>
              <a:ea typeface="Open Sans"/>
              <a:cs typeface="Open Sans"/>
              <a:sym typeface="Open Sans"/>
            </a:endParaRPr>
          </a:p>
        </p:txBody>
      </p:sp>
      <p:sp>
        <p:nvSpPr>
          <p:cNvPr id="87" name="Google Shape;87;ge68d12291b_0_19"/>
          <p:cNvSpPr txBox="1"/>
          <p:nvPr/>
        </p:nvSpPr>
        <p:spPr>
          <a:xfrm>
            <a:off x="502350" y="4843135"/>
            <a:ext cx="24963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Objective and Methodology</a:t>
            </a:r>
            <a:endParaRPr sz="1200" i="1" dirty="0">
              <a:solidFill>
                <a:schemeClr val="lt1"/>
              </a:solidFill>
              <a:latin typeface="Open Sans"/>
              <a:ea typeface="Open Sans"/>
              <a:cs typeface="Open Sans"/>
              <a:sym typeface="Open Sans"/>
            </a:endParaRPr>
          </a:p>
        </p:txBody>
      </p:sp>
      <p:sp>
        <p:nvSpPr>
          <p:cNvPr id="88" name="Google Shape;88;ge68d12291b_0_19"/>
          <p:cNvSpPr txBox="1">
            <a:spLocks noGrp="1"/>
          </p:cNvSpPr>
          <p:nvPr>
            <p:ph type="body" idx="1"/>
          </p:nvPr>
        </p:nvSpPr>
        <p:spPr>
          <a:xfrm>
            <a:off x="299600" y="688331"/>
            <a:ext cx="4343400" cy="369300"/>
          </a:xfrm>
          <a:prstGeom prst="rect">
            <a:avLst/>
          </a:prstGeom>
        </p:spPr>
        <p:txBody>
          <a:bodyPr spcFirstLastPara="1" wrap="square" lIns="91425" tIns="45700" rIns="91425" bIns="45700" anchor="t" anchorCtr="0">
            <a:spAutoFit/>
          </a:bodyPr>
          <a:lstStyle/>
          <a:p>
            <a:pPr marL="0" lvl="0" indent="0" algn="l" rtl="0">
              <a:spcBef>
                <a:spcPts val="400"/>
              </a:spcBef>
              <a:spcAft>
                <a:spcPts val="0"/>
              </a:spcAft>
              <a:buNone/>
            </a:pPr>
            <a:r>
              <a:rPr lang="en-US" sz="1800">
                <a:solidFill>
                  <a:srgbClr val="434343"/>
                </a:solidFill>
                <a:latin typeface="Open Sans"/>
                <a:ea typeface="Open Sans"/>
                <a:cs typeface="Open Sans"/>
                <a:sym typeface="Open Sans"/>
              </a:rPr>
              <a:t>Project Goal</a:t>
            </a:r>
            <a:endParaRPr sz="1800">
              <a:solidFill>
                <a:srgbClr val="434343"/>
              </a:solidFill>
              <a:latin typeface="Open Sans"/>
              <a:ea typeface="Open Sans"/>
              <a:cs typeface="Open Sans"/>
              <a:sym typeface="Open Sans"/>
            </a:endParaRPr>
          </a:p>
        </p:txBody>
      </p:sp>
      <p:sp>
        <p:nvSpPr>
          <p:cNvPr id="89" name="Google Shape;89;ge68d12291b_0_19"/>
          <p:cNvSpPr/>
          <p:nvPr/>
        </p:nvSpPr>
        <p:spPr>
          <a:xfrm>
            <a:off x="321775" y="1164363"/>
            <a:ext cx="3713100" cy="8643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a:solidFill>
                  <a:srgbClr val="434343"/>
                </a:solidFill>
                <a:latin typeface="Open Sans"/>
                <a:ea typeface="Open Sans"/>
                <a:cs typeface="Open Sans"/>
                <a:sym typeface="Open Sans"/>
              </a:rPr>
              <a:t>Obtain</a:t>
            </a:r>
            <a:r>
              <a:rPr lang="en-US">
                <a:solidFill>
                  <a:srgbClr val="434343"/>
                </a:solidFill>
                <a:latin typeface="Open Sans"/>
                <a:ea typeface="Open Sans"/>
                <a:cs typeface="Open Sans"/>
                <a:sym typeface="Open Sans"/>
              </a:rPr>
              <a:t> relevant public data</a:t>
            </a:r>
            <a:endParaRPr>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US" b="1">
                <a:solidFill>
                  <a:srgbClr val="434343"/>
                </a:solidFill>
                <a:latin typeface="Open Sans"/>
                <a:ea typeface="Open Sans"/>
                <a:cs typeface="Open Sans"/>
                <a:sym typeface="Open Sans"/>
              </a:rPr>
              <a:t>Implement</a:t>
            </a:r>
            <a:r>
              <a:rPr lang="en-US">
                <a:solidFill>
                  <a:srgbClr val="434343"/>
                </a:solidFill>
                <a:latin typeface="Open Sans"/>
                <a:ea typeface="Open Sans"/>
                <a:cs typeface="Open Sans"/>
                <a:sym typeface="Open Sans"/>
              </a:rPr>
              <a:t> machine learning algorithms</a:t>
            </a:r>
            <a:endParaRPr>
              <a:solidFill>
                <a:srgbClr val="434343"/>
              </a:solidFill>
              <a:latin typeface="Open Sans"/>
              <a:ea typeface="Open Sans"/>
              <a:cs typeface="Open Sans"/>
              <a:sym typeface="Open Sans"/>
            </a:endParaRPr>
          </a:p>
        </p:txBody>
      </p:sp>
      <p:sp>
        <p:nvSpPr>
          <p:cNvPr id="90" name="Google Shape;90;ge68d12291b_0_19"/>
          <p:cNvSpPr/>
          <p:nvPr/>
        </p:nvSpPr>
        <p:spPr>
          <a:xfrm>
            <a:off x="4983575" y="1016100"/>
            <a:ext cx="3549900" cy="11193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solidFill>
                  <a:srgbClr val="434343"/>
                </a:solidFill>
                <a:latin typeface="Open Sans"/>
                <a:ea typeface="Open Sans"/>
                <a:cs typeface="Open Sans"/>
                <a:sym typeface="Open Sans"/>
              </a:rPr>
              <a:t>Identify </a:t>
            </a:r>
            <a:r>
              <a:rPr lang="en-US" b="1">
                <a:solidFill>
                  <a:srgbClr val="434343"/>
                </a:solidFill>
                <a:latin typeface="Open Sans"/>
                <a:ea typeface="Open Sans"/>
                <a:cs typeface="Open Sans"/>
                <a:sym typeface="Open Sans"/>
              </a:rPr>
              <a:t>main drivers</a:t>
            </a:r>
            <a:r>
              <a:rPr lang="en-US">
                <a:solidFill>
                  <a:srgbClr val="434343"/>
                </a:solidFill>
                <a:latin typeface="Open Sans"/>
                <a:ea typeface="Open Sans"/>
                <a:cs typeface="Open Sans"/>
                <a:sym typeface="Open Sans"/>
              </a:rPr>
              <a:t> behind American Airlines’, Disney’s, and PepsiCo’s </a:t>
            </a:r>
            <a:r>
              <a:rPr lang="en-US" b="1">
                <a:solidFill>
                  <a:srgbClr val="434343"/>
                </a:solidFill>
                <a:latin typeface="Open Sans"/>
                <a:ea typeface="Open Sans"/>
                <a:cs typeface="Open Sans"/>
                <a:sym typeface="Open Sans"/>
              </a:rPr>
              <a:t>stock price changes</a:t>
            </a:r>
            <a:r>
              <a:rPr lang="en-US">
                <a:solidFill>
                  <a:srgbClr val="434343"/>
                </a:solidFill>
                <a:latin typeface="Open Sans"/>
                <a:ea typeface="Open Sans"/>
                <a:cs typeface="Open Sans"/>
                <a:sym typeface="Open Sans"/>
              </a:rPr>
              <a:t> over the last 10 years</a:t>
            </a:r>
            <a:endParaRPr>
              <a:solidFill>
                <a:srgbClr val="434343"/>
              </a:solidFill>
              <a:latin typeface="Open Sans"/>
              <a:ea typeface="Open Sans"/>
              <a:cs typeface="Open Sans"/>
              <a:sym typeface="Open Sans"/>
            </a:endParaRPr>
          </a:p>
        </p:txBody>
      </p:sp>
      <p:sp>
        <p:nvSpPr>
          <p:cNvPr id="91" name="Google Shape;91;ge68d12291b_0_19"/>
          <p:cNvSpPr/>
          <p:nvPr/>
        </p:nvSpPr>
        <p:spPr>
          <a:xfrm>
            <a:off x="4279713" y="1564225"/>
            <a:ext cx="459000" cy="159900"/>
          </a:xfrm>
          <a:prstGeom prst="rightArrow">
            <a:avLst>
              <a:gd name="adj1" fmla="val 50000"/>
              <a:gd name="adj2" fmla="val 47498"/>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e7e52f3634_0_91"/>
          <p:cNvSpPr txBox="1">
            <a:spLocks noGrp="1"/>
          </p:cNvSpPr>
          <p:nvPr>
            <p:ph type="title"/>
          </p:nvPr>
        </p:nvSpPr>
        <p:spPr>
          <a:xfrm>
            <a:off x="228600" y="0"/>
            <a:ext cx="5848200" cy="446400"/>
          </a:xfrm>
          <a:prstGeom prst="rect">
            <a:avLst/>
          </a:prstGeom>
        </p:spPr>
        <p:txBody>
          <a:bodyPr spcFirstLastPara="1" wrap="square" lIns="91425" tIns="45700" rIns="91425" bIns="45700" anchor="t" anchorCtr="0">
            <a:spAutoFit/>
          </a:bodyPr>
          <a:lstStyle/>
          <a:p>
            <a:pPr marL="0" lvl="0" indent="0" algn="l" rtl="0">
              <a:spcBef>
                <a:spcPts val="0"/>
              </a:spcBef>
              <a:spcAft>
                <a:spcPts val="0"/>
              </a:spcAft>
              <a:buNone/>
            </a:pPr>
            <a:r>
              <a:rPr lang="en-US" sz="2300">
                <a:latin typeface="Open Sans"/>
                <a:ea typeface="Open Sans"/>
                <a:cs typeface="Open Sans"/>
                <a:sym typeface="Open Sans"/>
              </a:rPr>
              <a:t>Executive Summary of Findings</a:t>
            </a:r>
            <a:endParaRPr sz="2300">
              <a:latin typeface="Open Sans"/>
              <a:ea typeface="Open Sans"/>
              <a:cs typeface="Open Sans"/>
              <a:sym typeface="Open Sans"/>
            </a:endParaRPr>
          </a:p>
        </p:txBody>
      </p:sp>
      <p:sp>
        <p:nvSpPr>
          <p:cNvPr id="98" name="Google Shape;98;ge7e52f3634_0_91"/>
          <p:cNvSpPr txBox="1"/>
          <p:nvPr/>
        </p:nvSpPr>
        <p:spPr>
          <a:xfrm>
            <a:off x="502350" y="4836462"/>
            <a:ext cx="24963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Executive Summary</a:t>
            </a:r>
            <a:endParaRPr sz="1200" i="1" dirty="0">
              <a:solidFill>
                <a:schemeClr val="lt1"/>
              </a:solidFill>
              <a:latin typeface="Open Sans"/>
              <a:ea typeface="Open Sans"/>
              <a:cs typeface="Open Sans"/>
              <a:sym typeface="Open Sans"/>
            </a:endParaRPr>
          </a:p>
        </p:txBody>
      </p:sp>
      <p:sp>
        <p:nvSpPr>
          <p:cNvPr id="99" name="Google Shape;99;ge7e52f3634_0_91"/>
          <p:cNvSpPr/>
          <p:nvPr/>
        </p:nvSpPr>
        <p:spPr>
          <a:xfrm>
            <a:off x="287000" y="905325"/>
            <a:ext cx="4203600" cy="375000"/>
          </a:xfrm>
          <a:prstGeom prst="rect">
            <a:avLst/>
          </a:prstGeom>
          <a:solidFill>
            <a:srgbClr val="3660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Open Sans"/>
                <a:ea typeface="Open Sans"/>
                <a:cs typeface="Open Sans"/>
                <a:sym typeface="Open Sans"/>
              </a:rPr>
              <a:t>Model General</a:t>
            </a:r>
            <a:endParaRPr>
              <a:solidFill>
                <a:schemeClr val="lt1"/>
              </a:solidFill>
              <a:latin typeface="Open Sans"/>
              <a:ea typeface="Open Sans"/>
              <a:cs typeface="Open Sans"/>
              <a:sym typeface="Open Sans"/>
            </a:endParaRPr>
          </a:p>
        </p:txBody>
      </p:sp>
      <p:sp>
        <p:nvSpPr>
          <p:cNvPr id="100" name="Google Shape;100;ge7e52f3634_0_91"/>
          <p:cNvSpPr/>
          <p:nvPr/>
        </p:nvSpPr>
        <p:spPr>
          <a:xfrm>
            <a:off x="4653400" y="905325"/>
            <a:ext cx="4203600" cy="375000"/>
          </a:xfrm>
          <a:prstGeom prst="rect">
            <a:avLst/>
          </a:prstGeom>
          <a:solidFill>
            <a:srgbClr val="538C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Open Sans"/>
                <a:ea typeface="Open Sans"/>
                <a:cs typeface="Open Sans"/>
                <a:sym typeface="Open Sans"/>
              </a:rPr>
              <a:t>Across Companies</a:t>
            </a:r>
            <a:endParaRPr>
              <a:solidFill>
                <a:schemeClr val="lt1"/>
              </a:solidFill>
              <a:latin typeface="Open Sans"/>
              <a:ea typeface="Open Sans"/>
              <a:cs typeface="Open Sans"/>
              <a:sym typeface="Open Sans"/>
            </a:endParaRPr>
          </a:p>
        </p:txBody>
      </p:sp>
      <p:sp>
        <p:nvSpPr>
          <p:cNvPr id="101" name="Google Shape;101;ge7e52f3634_0_91"/>
          <p:cNvSpPr/>
          <p:nvPr/>
        </p:nvSpPr>
        <p:spPr>
          <a:xfrm>
            <a:off x="306200" y="1487050"/>
            <a:ext cx="1993500" cy="2668500"/>
          </a:xfrm>
          <a:prstGeom prst="rect">
            <a:avLst/>
          </a:prstGeom>
          <a:solidFill>
            <a:srgbClr val="6FA8DC">
              <a:alpha val="21230"/>
            </a:srgbClr>
          </a:solidFill>
          <a:ln w="9525" cap="flat" cmpd="sng">
            <a:solidFill>
              <a:srgbClr val="80808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434343"/>
                </a:solidFill>
                <a:latin typeface="Open Sans"/>
                <a:ea typeface="Open Sans"/>
                <a:cs typeface="Open Sans"/>
                <a:sym typeface="Open Sans"/>
              </a:rPr>
              <a:t>Various Data Sources</a:t>
            </a:r>
            <a:endParaRPr sz="1300" b="1">
              <a:solidFill>
                <a:srgbClr val="434343"/>
              </a:solidFill>
              <a:latin typeface="Open Sans"/>
              <a:ea typeface="Open Sans"/>
              <a:cs typeface="Open Sans"/>
              <a:sym typeface="Open Sans"/>
            </a:endParaRPr>
          </a:p>
          <a:p>
            <a:pPr marL="0" lvl="0" indent="0" algn="l" rtl="0">
              <a:spcBef>
                <a:spcPts val="0"/>
              </a:spcBef>
              <a:spcAft>
                <a:spcPts val="0"/>
              </a:spcAft>
              <a:buNone/>
            </a:pPr>
            <a:endParaRPr sz="12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200">
                <a:solidFill>
                  <a:srgbClr val="434343"/>
                </a:solidFill>
                <a:latin typeface="Open Sans"/>
                <a:ea typeface="Open Sans"/>
                <a:cs typeface="Open Sans"/>
                <a:sym typeface="Open Sans"/>
              </a:rPr>
              <a:t>To identify </a:t>
            </a:r>
            <a:r>
              <a:rPr lang="en-US" sz="1200" b="1">
                <a:solidFill>
                  <a:srgbClr val="434343"/>
                </a:solidFill>
                <a:latin typeface="Open Sans"/>
                <a:ea typeface="Open Sans"/>
                <a:cs typeface="Open Sans"/>
                <a:sym typeface="Open Sans"/>
              </a:rPr>
              <a:t>main drivers</a:t>
            </a:r>
            <a:r>
              <a:rPr lang="en-US" sz="1200">
                <a:solidFill>
                  <a:srgbClr val="434343"/>
                </a:solidFill>
                <a:latin typeface="Open Sans"/>
                <a:ea typeface="Open Sans"/>
                <a:cs typeface="Open Sans"/>
                <a:sym typeface="Open Sans"/>
              </a:rPr>
              <a:t>, we examine the </a:t>
            </a:r>
            <a:r>
              <a:rPr lang="en-US" sz="1200" b="1">
                <a:solidFill>
                  <a:srgbClr val="434343"/>
                </a:solidFill>
                <a:latin typeface="Open Sans"/>
                <a:ea typeface="Open Sans"/>
                <a:cs typeface="Open Sans"/>
                <a:sym typeface="Open Sans"/>
              </a:rPr>
              <a:t>feature importance</a:t>
            </a:r>
            <a:r>
              <a:rPr lang="en-US" sz="1200">
                <a:solidFill>
                  <a:srgbClr val="434343"/>
                </a:solidFill>
                <a:latin typeface="Open Sans"/>
                <a:ea typeface="Open Sans"/>
                <a:cs typeface="Open Sans"/>
                <a:sym typeface="Open Sans"/>
              </a:rPr>
              <a:t> given by XGBoost models, data include:</a:t>
            </a:r>
            <a:endParaRPr sz="1200">
              <a:solidFill>
                <a:srgbClr val="434343"/>
              </a:solidFill>
              <a:latin typeface="Open Sans"/>
              <a:ea typeface="Open Sans"/>
              <a:cs typeface="Open Sans"/>
              <a:sym typeface="Open Sans"/>
            </a:endParaRPr>
          </a:p>
          <a:p>
            <a:pPr marL="182880" lvl="0" indent="-121919" algn="l" rtl="0">
              <a:lnSpc>
                <a:spcPct val="115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Macroeconomic factors</a:t>
            </a:r>
            <a:endParaRPr sz="1200">
              <a:solidFill>
                <a:srgbClr val="434343"/>
              </a:solidFill>
              <a:latin typeface="Open Sans"/>
              <a:ea typeface="Open Sans"/>
              <a:cs typeface="Open Sans"/>
              <a:sym typeface="Open Sans"/>
            </a:endParaRPr>
          </a:p>
          <a:p>
            <a:pPr marL="182880" lvl="0" indent="-121919" algn="l" rtl="0">
              <a:lnSpc>
                <a:spcPct val="115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Company Information</a:t>
            </a:r>
            <a:endParaRPr sz="1200">
              <a:solidFill>
                <a:srgbClr val="434343"/>
              </a:solidFill>
              <a:latin typeface="Open Sans"/>
              <a:ea typeface="Open Sans"/>
              <a:cs typeface="Open Sans"/>
              <a:sym typeface="Open Sans"/>
            </a:endParaRPr>
          </a:p>
          <a:p>
            <a:pPr marL="182880" lvl="0" indent="-121919" algn="l" rtl="0">
              <a:lnSpc>
                <a:spcPct val="115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News</a:t>
            </a:r>
            <a:endParaRPr sz="1200">
              <a:solidFill>
                <a:srgbClr val="434343"/>
              </a:solidFill>
              <a:latin typeface="Open Sans"/>
              <a:ea typeface="Open Sans"/>
              <a:cs typeface="Open Sans"/>
              <a:sym typeface="Open Sans"/>
            </a:endParaRPr>
          </a:p>
          <a:p>
            <a:pPr marL="182880" lvl="0" indent="-121919" algn="l" rtl="0">
              <a:lnSpc>
                <a:spcPct val="115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Public Opinions</a:t>
            </a:r>
            <a:endParaRPr sz="1200">
              <a:solidFill>
                <a:srgbClr val="434343"/>
              </a:solidFill>
              <a:latin typeface="Open Sans"/>
              <a:ea typeface="Open Sans"/>
              <a:cs typeface="Open Sans"/>
              <a:sym typeface="Open Sans"/>
            </a:endParaRPr>
          </a:p>
        </p:txBody>
      </p:sp>
      <p:sp>
        <p:nvSpPr>
          <p:cNvPr id="102" name="Google Shape;102;ge7e52f3634_0_91"/>
          <p:cNvSpPr/>
          <p:nvPr/>
        </p:nvSpPr>
        <p:spPr>
          <a:xfrm>
            <a:off x="162404" y="1405000"/>
            <a:ext cx="229500" cy="234000"/>
          </a:xfrm>
          <a:prstGeom prst="ellipse">
            <a:avLst/>
          </a:prstGeom>
          <a:solidFill>
            <a:srgbClr val="FF9900"/>
          </a:solidFill>
          <a:ln>
            <a:noFill/>
          </a:ln>
        </p:spPr>
        <p:txBody>
          <a:bodyPr spcFirstLastPara="1" wrap="square" lIns="9125" tIns="9125" rIns="9125" bIns="91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1</a:t>
            </a:r>
            <a:endParaRPr>
              <a:latin typeface="Open Sans"/>
              <a:ea typeface="Open Sans"/>
              <a:cs typeface="Open Sans"/>
              <a:sym typeface="Open Sans"/>
            </a:endParaRPr>
          </a:p>
        </p:txBody>
      </p:sp>
      <p:sp>
        <p:nvSpPr>
          <p:cNvPr id="103" name="Google Shape;103;ge7e52f3634_0_91"/>
          <p:cNvSpPr/>
          <p:nvPr/>
        </p:nvSpPr>
        <p:spPr>
          <a:xfrm>
            <a:off x="2468488" y="1487050"/>
            <a:ext cx="2022300" cy="2668500"/>
          </a:xfrm>
          <a:prstGeom prst="rect">
            <a:avLst/>
          </a:prstGeom>
          <a:solidFill>
            <a:srgbClr val="6FA8DC">
              <a:alpha val="21230"/>
            </a:srgbClr>
          </a:solidFill>
          <a:ln w="9525" cap="flat" cmpd="sng">
            <a:solidFill>
              <a:srgbClr val="80808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434343"/>
                </a:solidFill>
                <a:latin typeface="Open Sans"/>
                <a:ea typeface="Open Sans"/>
                <a:cs typeface="Open Sans"/>
                <a:sym typeface="Open Sans"/>
              </a:rPr>
              <a:t>Overall Impact Rank</a:t>
            </a:r>
            <a:endParaRPr sz="1300" b="1">
              <a:solidFill>
                <a:srgbClr val="434343"/>
              </a:solidFill>
              <a:latin typeface="Open Sans"/>
              <a:ea typeface="Open Sans"/>
              <a:cs typeface="Open Sans"/>
              <a:sym typeface="Open Sans"/>
            </a:endParaRPr>
          </a:p>
          <a:p>
            <a:pPr marL="0" lvl="0" indent="0" algn="l" rtl="0">
              <a:spcBef>
                <a:spcPts val="0"/>
              </a:spcBef>
              <a:spcAft>
                <a:spcPts val="0"/>
              </a:spcAft>
              <a:buNone/>
            </a:pPr>
            <a:endParaRPr sz="12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200">
                <a:solidFill>
                  <a:srgbClr val="434343"/>
                </a:solidFill>
                <a:latin typeface="Open Sans"/>
                <a:ea typeface="Open Sans"/>
                <a:cs typeface="Open Sans"/>
                <a:sym typeface="Open Sans"/>
              </a:rPr>
              <a:t>The overall influence rank is as follows: (</a:t>
            </a:r>
            <a:r>
              <a:rPr lang="en-US" sz="1200" b="1">
                <a:solidFill>
                  <a:srgbClr val="434343"/>
                </a:solidFill>
                <a:latin typeface="Open Sans"/>
                <a:ea typeface="Open Sans"/>
                <a:cs typeface="Open Sans"/>
                <a:sym typeface="Open Sans"/>
              </a:rPr>
              <a:t>decreasing in order</a:t>
            </a:r>
            <a:r>
              <a:rPr lang="en-US" sz="1200">
                <a:solidFill>
                  <a:srgbClr val="434343"/>
                </a:solidFill>
                <a:latin typeface="Open Sans"/>
                <a:ea typeface="Open Sans"/>
                <a:cs typeface="Open Sans"/>
                <a:sym typeface="Open Sans"/>
              </a:rPr>
              <a:t>)</a:t>
            </a:r>
            <a:endParaRPr sz="1200">
              <a:solidFill>
                <a:srgbClr val="434343"/>
              </a:solidFill>
              <a:latin typeface="Open Sans"/>
              <a:ea typeface="Open Sans"/>
              <a:cs typeface="Open Sans"/>
              <a:sym typeface="Open Sans"/>
            </a:endParaRPr>
          </a:p>
          <a:p>
            <a:pPr marL="182880" lvl="0" indent="-121919" algn="l" rtl="0">
              <a:lnSpc>
                <a:spcPct val="115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Macroeconomics</a:t>
            </a:r>
            <a:endParaRPr sz="1200">
              <a:solidFill>
                <a:srgbClr val="434343"/>
              </a:solidFill>
              <a:latin typeface="Open Sans"/>
              <a:ea typeface="Open Sans"/>
              <a:cs typeface="Open Sans"/>
              <a:sym typeface="Open Sans"/>
            </a:endParaRPr>
          </a:p>
          <a:p>
            <a:pPr marL="182880" lvl="0" indent="-121919" algn="l" rtl="0">
              <a:lnSpc>
                <a:spcPct val="115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Company planning</a:t>
            </a:r>
            <a:endParaRPr sz="1200">
              <a:solidFill>
                <a:srgbClr val="434343"/>
              </a:solidFill>
              <a:latin typeface="Open Sans"/>
              <a:ea typeface="Open Sans"/>
              <a:cs typeface="Open Sans"/>
              <a:sym typeface="Open Sans"/>
            </a:endParaRPr>
          </a:p>
          <a:p>
            <a:pPr marL="182880" lvl="0" indent="-121919" algn="l" rtl="0">
              <a:lnSpc>
                <a:spcPct val="115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Public opinion</a:t>
            </a:r>
            <a:endParaRPr sz="1200">
              <a:solidFill>
                <a:srgbClr val="434343"/>
              </a:solidFill>
              <a:latin typeface="Open Sans"/>
              <a:ea typeface="Open Sans"/>
              <a:cs typeface="Open Sans"/>
              <a:sym typeface="Open Sans"/>
            </a:endParaRPr>
          </a:p>
          <a:p>
            <a:pPr marL="0" lvl="0" indent="0" algn="l" rtl="0">
              <a:spcBef>
                <a:spcPts val="0"/>
              </a:spcBef>
              <a:spcAft>
                <a:spcPts val="0"/>
              </a:spcAft>
              <a:buNone/>
            </a:pPr>
            <a:endParaRPr>
              <a:solidFill>
                <a:srgbClr val="434343"/>
              </a:solidFill>
              <a:latin typeface="Open Sans"/>
              <a:ea typeface="Open Sans"/>
              <a:cs typeface="Open Sans"/>
              <a:sym typeface="Open Sans"/>
            </a:endParaRPr>
          </a:p>
          <a:p>
            <a:pPr marL="0" lvl="0" indent="0" algn="l" rtl="0">
              <a:spcBef>
                <a:spcPts val="0"/>
              </a:spcBef>
              <a:spcAft>
                <a:spcPts val="0"/>
              </a:spcAft>
              <a:buNone/>
            </a:pPr>
            <a:endParaRPr>
              <a:solidFill>
                <a:srgbClr val="434343"/>
              </a:solidFill>
              <a:latin typeface="Open Sans"/>
              <a:ea typeface="Open Sans"/>
              <a:cs typeface="Open Sans"/>
              <a:sym typeface="Open Sans"/>
            </a:endParaRPr>
          </a:p>
        </p:txBody>
      </p:sp>
      <p:sp>
        <p:nvSpPr>
          <p:cNvPr id="104" name="Google Shape;104;ge7e52f3634_0_91"/>
          <p:cNvSpPr/>
          <p:nvPr/>
        </p:nvSpPr>
        <p:spPr>
          <a:xfrm>
            <a:off x="2366575" y="1405000"/>
            <a:ext cx="234000" cy="234000"/>
          </a:xfrm>
          <a:prstGeom prst="ellipse">
            <a:avLst/>
          </a:prstGeom>
          <a:solidFill>
            <a:schemeClr val="accent6"/>
          </a:solidFill>
          <a:ln>
            <a:noFill/>
          </a:ln>
        </p:spPr>
        <p:txBody>
          <a:bodyPr spcFirstLastPara="1" wrap="square" lIns="9125" tIns="9125" rIns="9125" bIns="91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2</a:t>
            </a:r>
            <a:endParaRPr>
              <a:latin typeface="Open Sans"/>
              <a:ea typeface="Open Sans"/>
              <a:cs typeface="Open Sans"/>
              <a:sym typeface="Open Sans"/>
            </a:endParaRPr>
          </a:p>
        </p:txBody>
      </p:sp>
      <p:sp>
        <p:nvSpPr>
          <p:cNvPr id="105" name="Google Shape;105;ge7e52f3634_0_91"/>
          <p:cNvSpPr/>
          <p:nvPr/>
        </p:nvSpPr>
        <p:spPr>
          <a:xfrm>
            <a:off x="4674325" y="1487050"/>
            <a:ext cx="1929600" cy="2668500"/>
          </a:xfrm>
          <a:prstGeom prst="rect">
            <a:avLst/>
          </a:prstGeom>
          <a:solidFill>
            <a:srgbClr val="CFE2F3"/>
          </a:solidFill>
          <a:ln w="9525" cap="flat" cmpd="sng">
            <a:solidFill>
              <a:srgbClr val="80808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300" b="1">
                <a:solidFill>
                  <a:srgbClr val="434343"/>
                </a:solidFill>
                <a:latin typeface="Open Sans"/>
                <a:ea typeface="Open Sans"/>
                <a:cs typeface="Open Sans"/>
                <a:sym typeface="Open Sans"/>
              </a:rPr>
              <a:t>Impact Differences</a:t>
            </a:r>
            <a:endParaRPr sz="1300" b="1">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200">
              <a:solidFill>
                <a:srgbClr val="434343"/>
              </a:solidFill>
              <a:latin typeface="Open Sans"/>
              <a:ea typeface="Open Sans"/>
              <a:cs typeface="Open Sans"/>
              <a:sym typeface="Open Sans"/>
            </a:endParaRPr>
          </a:p>
          <a:p>
            <a:pPr marL="0" marR="0" lvl="0" indent="0" algn="l" rtl="0">
              <a:lnSpc>
                <a:spcPct val="115000"/>
              </a:lnSpc>
              <a:spcBef>
                <a:spcPts val="0"/>
              </a:spcBef>
              <a:spcAft>
                <a:spcPts val="0"/>
              </a:spcAft>
              <a:buNone/>
            </a:pPr>
            <a:r>
              <a:rPr lang="en-US" sz="1200">
                <a:solidFill>
                  <a:srgbClr val="434343"/>
                </a:solidFill>
                <a:latin typeface="Open Sans"/>
                <a:ea typeface="Open Sans"/>
                <a:cs typeface="Open Sans"/>
                <a:sym typeface="Open Sans"/>
              </a:rPr>
              <a:t>Among all three companies, </a:t>
            </a:r>
            <a:r>
              <a:rPr lang="en-US" sz="1200" b="1">
                <a:solidFill>
                  <a:srgbClr val="434343"/>
                </a:solidFill>
                <a:latin typeface="Open Sans"/>
                <a:ea typeface="Open Sans"/>
                <a:cs typeface="Open Sans"/>
                <a:sym typeface="Open Sans"/>
              </a:rPr>
              <a:t>PepsiCo</a:t>
            </a:r>
            <a:r>
              <a:rPr lang="en-US" sz="1200">
                <a:solidFill>
                  <a:srgbClr val="434343"/>
                </a:solidFill>
                <a:latin typeface="Open Sans"/>
                <a:ea typeface="Open Sans"/>
                <a:cs typeface="Open Sans"/>
                <a:sym typeface="Open Sans"/>
              </a:rPr>
              <a:t> and </a:t>
            </a:r>
            <a:r>
              <a:rPr lang="en-US" sz="1200" b="1">
                <a:solidFill>
                  <a:srgbClr val="434343"/>
                </a:solidFill>
                <a:latin typeface="Open Sans"/>
                <a:ea typeface="Open Sans"/>
                <a:cs typeface="Open Sans"/>
                <a:sym typeface="Open Sans"/>
              </a:rPr>
              <a:t>Disney</a:t>
            </a:r>
            <a:r>
              <a:rPr lang="en-US" sz="1200">
                <a:solidFill>
                  <a:srgbClr val="434343"/>
                </a:solidFill>
                <a:latin typeface="Open Sans"/>
                <a:ea typeface="Open Sans"/>
                <a:cs typeface="Open Sans"/>
                <a:sym typeface="Open Sans"/>
              </a:rPr>
              <a:t> are </a:t>
            </a:r>
            <a:r>
              <a:rPr lang="en-US" sz="1200" b="1">
                <a:solidFill>
                  <a:srgbClr val="434343"/>
                </a:solidFill>
                <a:latin typeface="Open Sans"/>
                <a:ea typeface="Open Sans"/>
                <a:cs typeface="Open Sans"/>
                <a:sym typeface="Open Sans"/>
              </a:rPr>
              <a:t>more</a:t>
            </a:r>
            <a:r>
              <a:rPr lang="en-US" sz="1200">
                <a:solidFill>
                  <a:srgbClr val="434343"/>
                </a:solidFill>
                <a:latin typeface="Open Sans"/>
                <a:ea typeface="Open Sans"/>
                <a:cs typeface="Open Sans"/>
                <a:sym typeface="Open Sans"/>
              </a:rPr>
              <a:t> likely to be influenced by the </a:t>
            </a:r>
            <a:r>
              <a:rPr lang="en-US" sz="1200" b="1">
                <a:solidFill>
                  <a:srgbClr val="434343"/>
                </a:solidFill>
                <a:latin typeface="Open Sans"/>
                <a:ea typeface="Open Sans"/>
                <a:cs typeface="Open Sans"/>
                <a:sym typeface="Open Sans"/>
              </a:rPr>
              <a:t>macroeconomic environment</a:t>
            </a:r>
            <a:endParaRPr sz="1200" b="1">
              <a:solidFill>
                <a:srgbClr val="434343"/>
              </a:solidFill>
              <a:latin typeface="Open Sans"/>
              <a:ea typeface="Open Sans"/>
              <a:cs typeface="Open Sans"/>
              <a:sym typeface="Open Sans"/>
            </a:endParaRPr>
          </a:p>
        </p:txBody>
      </p:sp>
      <p:sp>
        <p:nvSpPr>
          <p:cNvPr id="106" name="Google Shape;106;ge7e52f3634_0_91"/>
          <p:cNvSpPr/>
          <p:nvPr/>
        </p:nvSpPr>
        <p:spPr>
          <a:xfrm>
            <a:off x="4570750" y="1405000"/>
            <a:ext cx="234000" cy="234000"/>
          </a:xfrm>
          <a:prstGeom prst="ellipse">
            <a:avLst/>
          </a:prstGeom>
          <a:solidFill>
            <a:schemeClr val="accent6"/>
          </a:solidFill>
          <a:ln>
            <a:noFill/>
          </a:ln>
        </p:spPr>
        <p:txBody>
          <a:bodyPr spcFirstLastPara="1" wrap="square" lIns="9125" tIns="9125" rIns="9125" bIns="91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3</a:t>
            </a:r>
            <a:endParaRPr>
              <a:latin typeface="Open Sans"/>
              <a:ea typeface="Open Sans"/>
              <a:cs typeface="Open Sans"/>
              <a:sym typeface="Open Sans"/>
            </a:endParaRPr>
          </a:p>
        </p:txBody>
      </p:sp>
      <p:sp>
        <p:nvSpPr>
          <p:cNvPr id="107" name="Google Shape;107;ge7e52f3634_0_91"/>
          <p:cNvSpPr/>
          <p:nvPr/>
        </p:nvSpPr>
        <p:spPr>
          <a:xfrm>
            <a:off x="6774925" y="1487050"/>
            <a:ext cx="2082000" cy="2668500"/>
          </a:xfrm>
          <a:prstGeom prst="rect">
            <a:avLst/>
          </a:prstGeom>
          <a:solidFill>
            <a:srgbClr val="CFE2F3"/>
          </a:solidFill>
          <a:ln w="9525" cap="flat" cmpd="sng">
            <a:solidFill>
              <a:srgbClr val="80808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300" b="1" dirty="0">
                <a:solidFill>
                  <a:srgbClr val="434343"/>
                </a:solidFill>
                <a:latin typeface="Open Sans"/>
                <a:ea typeface="Open Sans"/>
                <a:cs typeface="Open Sans"/>
                <a:sym typeface="Open Sans"/>
              </a:rPr>
              <a:t>Social Media Influence</a:t>
            </a:r>
            <a:endParaRPr sz="1300" b="1" dirty="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200" dirty="0">
              <a:solidFill>
                <a:srgbClr val="434343"/>
              </a:solidFill>
              <a:latin typeface="Open Sans"/>
              <a:ea typeface="Open Sans"/>
              <a:cs typeface="Open Sans"/>
              <a:sym typeface="Open Sans"/>
            </a:endParaRPr>
          </a:p>
          <a:p>
            <a:pPr marL="182880" marR="0" lvl="0" indent="-121919" algn="l" rtl="0">
              <a:lnSpc>
                <a:spcPct val="115000"/>
              </a:lnSpc>
              <a:spcBef>
                <a:spcPts val="0"/>
              </a:spcBef>
              <a:spcAft>
                <a:spcPts val="0"/>
              </a:spcAft>
              <a:buClr>
                <a:srgbClr val="434343"/>
              </a:buClr>
              <a:buSzPts val="1200"/>
              <a:buFont typeface="Open Sans"/>
              <a:buChar char="●"/>
            </a:pPr>
            <a:r>
              <a:rPr lang="en-US" sz="1200" b="1" dirty="0">
                <a:solidFill>
                  <a:srgbClr val="434343"/>
                </a:solidFill>
                <a:latin typeface="Open Sans"/>
                <a:ea typeface="Open Sans"/>
                <a:cs typeface="Open Sans"/>
                <a:sym typeface="Open Sans"/>
              </a:rPr>
              <a:t>More</a:t>
            </a:r>
            <a:r>
              <a:rPr lang="en-US" sz="1200" dirty="0">
                <a:solidFill>
                  <a:srgbClr val="434343"/>
                </a:solidFill>
                <a:latin typeface="Open Sans"/>
                <a:ea typeface="Open Sans"/>
                <a:cs typeface="Open Sans"/>
                <a:sym typeface="Open Sans"/>
              </a:rPr>
              <a:t> investors discuss stock market on </a:t>
            </a:r>
            <a:r>
              <a:rPr lang="en-US" sz="1200" b="1" dirty="0">
                <a:solidFill>
                  <a:srgbClr val="434343"/>
                </a:solidFill>
                <a:latin typeface="Open Sans"/>
                <a:ea typeface="Open Sans"/>
                <a:cs typeface="Open Sans"/>
                <a:sym typeface="Open Sans"/>
              </a:rPr>
              <a:t>social media</a:t>
            </a:r>
            <a:r>
              <a:rPr lang="en-US" sz="1200" dirty="0">
                <a:solidFill>
                  <a:srgbClr val="434343"/>
                </a:solidFill>
                <a:latin typeface="Open Sans"/>
                <a:ea typeface="Open Sans"/>
                <a:cs typeface="Open Sans"/>
                <a:sym typeface="Open Sans"/>
              </a:rPr>
              <a:t> (e.g., Reddit and Twitter) now compared to the earlier periods</a:t>
            </a:r>
            <a:endParaRPr sz="1200" dirty="0">
              <a:solidFill>
                <a:srgbClr val="434343"/>
              </a:solidFill>
              <a:latin typeface="Open Sans"/>
              <a:ea typeface="Open Sans"/>
              <a:cs typeface="Open Sans"/>
              <a:sym typeface="Open Sans"/>
            </a:endParaRPr>
          </a:p>
          <a:p>
            <a:pPr marL="182880" marR="0" lvl="0" indent="-121919" algn="l" rtl="0">
              <a:lnSpc>
                <a:spcPct val="115000"/>
              </a:lnSpc>
              <a:spcBef>
                <a:spcPts val="0"/>
              </a:spcBef>
              <a:spcAft>
                <a:spcPts val="0"/>
              </a:spcAft>
              <a:buClr>
                <a:srgbClr val="434343"/>
              </a:buClr>
              <a:buSzPts val="1200"/>
              <a:buFont typeface="Open Sans"/>
              <a:buChar char="●"/>
            </a:pPr>
            <a:r>
              <a:rPr lang="en-US" sz="1200" dirty="0">
                <a:solidFill>
                  <a:srgbClr val="434343"/>
                </a:solidFill>
                <a:latin typeface="Open Sans"/>
                <a:ea typeface="Open Sans"/>
                <a:cs typeface="Open Sans"/>
                <a:sym typeface="Open Sans"/>
              </a:rPr>
              <a:t>Public opinion becomes </a:t>
            </a:r>
            <a:r>
              <a:rPr lang="en-US" sz="1200" b="1" dirty="0">
                <a:solidFill>
                  <a:srgbClr val="434343"/>
                </a:solidFill>
                <a:latin typeface="Open Sans"/>
                <a:ea typeface="Open Sans"/>
                <a:cs typeface="Open Sans"/>
                <a:sym typeface="Open Sans"/>
              </a:rPr>
              <a:t>more influential</a:t>
            </a:r>
            <a:r>
              <a:rPr lang="en-US" sz="1200" dirty="0">
                <a:solidFill>
                  <a:srgbClr val="434343"/>
                </a:solidFill>
                <a:latin typeface="Open Sans"/>
                <a:ea typeface="Open Sans"/>
                <a:cs typeface="Open Sans"/>
                <a:sym typeface="Open Sans"/>
              </a:rPr>
              <a:t> to the stock market since 2020</a:t>
            </a:r>
            <a:endParaRPr sz="1200" dirty="0">
              <a:solidFill>
                <a:srgbClr val="434343"/>
              </a:solidFill>
              <a:latin typeface="Open Sans"/>
              <a:ea typeface="Open Sans"/>
              <a:cs typeface="Open Sans"/>
              <a:sym typeface="Open Sans"/>
            </a:endParaRPr>
          </a:p>
        </p:txBody>
      </p:sp>
      <p:sp>
        <p:nvSpPr>
          <p:cNvPr id="108" name="Google Shape;108;ge7e52f3634_0_91"/>
          <p:cNvSpPr/>
          <p:nvPr/>
        </p:nvSpPr>
        <p:spPr>
          <a:xfrm>
            <a:off x="6684884" y="1405000"/>
            <a:ext cx="238800" cy="234000"/>
          </a:xfrm>
          <a:prstGeom prst="ellipse">
            <a:avLst/>
          </a:prstGeom>
          <a:solidFill>
            <a:schemeClr val="accent6"/>
          </a:solidFill>
          <a:ln>
            <a:noFill/>
          </a:ln>
        </p:spPr>
        <p:txBody>
          <a:bodyPr spcFirstLastPara="1" wrap="square" lIns="9125" tIns="9125" rIns="9125" bIns="91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4</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e698f436de_0_60"/>
          <p:cNvSpPr txBox="1"/>
          <p:nvPr/>
        </p:nvSpPr>
        <p:spPr>
          <a:xfrm>
            <a:off x="0" y="0"/>
            <a:ext cx="4572000" cy="4572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 name="Google Shape;115;ge698f436de_0_60"/>
          <p:cNvSpPr txBox="1"/>
          <p:nvPr/>
        </p:nvSpPr>
        <p:spPr>
          <a:xfrm>
            <a:off x="228600" y="0"/>
            <a:ext cx="55365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Arial"/>
              <a:buNone/>
            </a:pPr>
            <a:r>
              <a:rPr lang="en-US" sz="2300">
                <a:solidFill>
                  <a:schemeClr val="lt1"/>
                </a:solidFill>
                <a:latin typeface="Open Sans"/>
                <a:ea typeface="Open Sans"/>
                <a:cs typeface="Open Sans"/>
                <a:sym typeface="Open Sans"/>
              </a:rPr>
              <a:t>Stock Metric</a:t>
            </a:r>
            <a:endParaRPr sz="2300" i="0" u="none" strike="noStrike" cap="none">
              <a:solidFill>
                <a:srgbClr val="000000"/>
              </a:solidFill>
              <a:latin typeface="Open Sans"/>
              <a:ea typeface="Open Sans"/>
              <a:cs typeface="Open Sans"/>
              <a:sym typeface="Open Sans"/>
            </a:endParaRPr>
          </a:p>
        </p:txBody>
      </p:sp>
      <p:sp>
        <p:nvSpPr>
          <p:cNvPr id="116" name="Google Shape;116;ge698f436de_0_60"/>
          <p:cNvSpPr txBox="1"/>
          <p:nvPr/>
        </p:nvSpPr>
        <p:spPr>
          <a:xfrm>
            <a:off x="0" y="4686300"/>
            <a:ext cx="9144000" cy="457200"/>
          </a:xfrm>
          <a:prstGeom prst="rect">
            <a:avLst/>
          </a:prstGeom>
          <a:solidFill>
            <a:srgbClr val="1A2C64"/>
          </a:solidFill>
          <a:ln>
            <a:noFill/>
          </a:ln>
          <a:effectLst>
            <a:outerShdw blurRad="63500" dist="23000" dir="5400000">
              <a:srgbClr val="808080">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17" name="Google Shape;117;ge698f436de_0_60"/>
          <p:cNvPicPr preferRelativeResize="0"/>
          <p:nvPr/>
        </p:nvPicPr>
        <p:blipFill rotWithShape="1">
          <a:blip r:embed="rId3">
            <a:alphaModFix/>
          </a:blip>
          <a:srcRect/>
          <a:stretch/>
        </p:blipFill>
        <p:spPr>
          <a:xfrm>
            <a:off x="7162800" y="4803775"/>
            <a:ext cx="1827213" cy="222250"/>
          </a:xfrm>
          <a:prstGeom prst="rect">
            <a:avLst/>
          </a:prstGeom>
          <a:noFill/>
          <a:ln>
            <a:noFill/>
          </a:ln>
        </p:spPr>
      </p:pic>
      <p:sp>
        <p:nvSpPr>
          <p:cNvPr id="118" name="Google Shape;118;ge698f436de_0_60"/>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Arial"/>
              <a:buNone/>
            </a:pPr>
            <a:fld id="{00000000-1234-1234-1234-123412341234}" type="slidenum">
              <a:rPr lang="en-US" sz="1200" b="1" i="0" u="none" strike="noStrike" cap="none">
                <a:solidFill>
                  <a:schemeClr val="lt1"/>
                </a:solidFill>
                <a:latin typeface="Arial"/>
                <a:ea typeface="Arial"/>
                <a:cs typeface="Arial"/>
                <a:sym typeface="Arial"/>
              </a:rPr>
              <a:t>5</a:t>
            </a:fld>
            <a:r>
              <a:rPr lang="en-US" sz="1200" b="1" i="0" u="none" strike="noStrike" cap="none">
                <a:solidFill>
                  <a:schemeClr val="lt1"/>
                </a:solidFill>
                <a:latin typeface="Arial"/>
                <a:ea typeface="Arial"/>
                <a:cs typeface="Arial"/>
                <a:sym typeface="Arial"/>
              </a:rPr>
              <a:t> </a:t>
            </a:r>
            <a:r>
              <a:rPr lang="en-US" sz="1200" b="0" i="0" u="none" strike="noStrike" cap="none">
                <a:solidFill>
                  <a:schemeClr val="lt1"/>
                </a:solidFill>
                <a:latin typeface="Arial"/>
                <a:ea typeface="Arial"/>
                <a:cs typeface="Arial"/>
                <a:sym typeface="Arial"/>
              </a:rPr>
              <a:t>|</a:t>
            </a:r>
            <a:r>
              <a:rPr lang="en-US" sz="1200" b="1" i="0" u="none" strike="noStrike" cap="none">
                <a:solidFill>
                  <a:schemeClr val="lt1"/>
                </a:solidFill>
                <a:latin typeface="Arial"/>
                <a:ea typeface="Arial"/>
                <a:cs typeface="Arial"/>
                <a:sym typeface="Arial"/>
              </a:rPr>
              <a:t> </a:t>
            </a:r>
            <a:r>
              <a:rPr lang="en-US" sz="1200" b="0" i="1" u="none" strike="noStrike" cap="none">
                <a:solidFill>
                  <a:schemeClr val="lt1"/>
                </a:solidFill>
                <a:latin typeface="Arial"/>
                <a:ea typeface="Arial"/>
                <a:cs typeface="Arial"/>
                <a:sym typeface="Arial"/>
              </a:rPr>
              <a:t>Presentation Title Presentation Title</a:t>
            </a:r>
            <a:endParaRPr sz="1400" b="0" i="0" u="none" strike="noStrike" cap="none">
              <a:solidFill>
                <a:srgbClr val="000000"/>
              </a:solidFill>
              <a:latin typeface="Arial"/>
              <a:ea typeface="Arial"/>
              <a:cs typeface="Arial"/>
              <a:sym typeface="Arial"/>
            </a:endParaRPr>
          </a:p>
        </p:txBody>
      </p:sp>
      <p:sp>
        <p:nvSpPr>
          <p:cNvPr id="119" name="Google Shape;119;ge698f436de_0_60"/>
          <p:cNvSpPr txBox="1">
            <a:spLocks noGrp="1"/>
          </p:cNvSpPr>
          <p:nvPr>
            <p:ph type="body" idx="1"/>
          </p:nvPr>
        </p:nvSpPr>
        <p:spPr>
          <a:xfrm>
            <a:off x="228600" y="611800"/>
            <a:ext cx="3427500" cy="338700"/>
          </a:xfrm>
          <a:prstGeom prst="rect">
            <a:avLst/>
          </a:prstGeom>
        </p:spPr>
        <p:txBody>
          <a:bodyPr spcFirstLastPara="1" wrap="square" lIns="91425" tIns="45700" rIns="91425" bIns="45700" anchor="t" anchorCtr="0">
            <a:spAutoFit/>
          </a:bodyPr>
          <a:lstStyle/>
          <a:p>
            <a:pPr marL="0" lvl="0" indent="0" algn="l" rtl="0">
              <a:spcBef>
                <a:spcPts val="400"/>
              </a:spcBef>
              <a:spcAft>
                <a:spcPts val="0"/>
              </a:spcAft>
              <a:buNone/>
            </a:pPr>
            <a:r>
              <a:rPr lang="en-US" sz="1600">
                <a:solidFill>
                  <a:srgbClr val="434343"/>
                </a:solidFill>
                <a:latin typeface="Open Sans"/>
                <a:ea typeface="Open Sans"/>
                <a:cs typeface="Open Sans"/>
                <a:sym typeface="Open Sans"/>
              </a:rPr>
              <a:t>Stock Performance Categorization</a:t>
            </a:r>
            <a:endParaRPr sz="1600">
              <a:solidFill>
                <a:srgbClr val="434343"/>
              </a:solidFill>
              <a:latin typeface="Open Sans"/>
              <a:ea typeface="Open Sans"/>
              <a:cs typeface="Open Sans"/>
              <a:sym typeface="Open Sans"/>
            </a:endParaRPr>
          </a:p>
        </p:txBody>
      </p:sp>
      <p:sp>
        <p:nvSpPr>
          <p:cNvPr id="120" name="Google Shape;120;ge698f436de_0_60"/>
          <p:cNvSpPr txBox="1"/>
          <p:nvPr/>
        </p:nvSpPr>
        <p:spPr>
          <a:xfrm>
            <a:off x="500550" y="4839588"/>
            <a:ext cx="24963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Stock Metric</a:t>
            </a:r>
            <a:endParaRPr sz="1200" i="1" dirty="0">
              <a:solidFill>
                <a:schemeClr val="lt1"/>
              </a:solidFill>
              <a:latin typeface="Open Sans"/>
              <a:ea typeface="Open Sans"/>
              <a:cs typeface="Open Sans"/>
              <a:sym typeface="Open Sans"/>
            </a:endParaRPr>
          </a:p>
        </p:txBody>
      </p:sp>
      <p:pic>
        <p:nvPicPr>
          <p:cNvPr id="121" name="Google Shape;121;ge698f436de_0_60"/>
          <p:cNvPicPr preferRelativeResize="0"/>
          <p:nvPr/>
        </p:nvPicPr>
        <p:blipFill rotWithShape="1">
          <a:blip r:embed="rId4">
            <a:alphaModFix/>
          </a:blip>
          <a:srcRect/>
          <a:stretch/>
        </p:blipFill>
        <p:spPr>
          <a:xfrm>
            <a:off x="339675" y="3513687"/>
            <a:ext cx="8464635" cy="939025"/>
          </a:xfrm>
          <a:prstGeom prst="rect">
            <a:avLst/>
          </a:prstGeom>
          <a:noFill/>
          <a:ln>
            <a:noFill/>
          </a:ln>
        </p:spPr>
      </p:pic>
      <p:sp>
        <p:nvSpPr>
          <p:cNvPr id="122" name="Google Shape;122;ge698f436de_0_60"/>
          <p:cNvSpPr/>
          <p:nvPr/>
        </p:nvSpPr>
        <p:spPr>
          <a:xfrm>
            <a:off x="550725" y="1105100"/>
            <a:ext cx="1413900" cy="2175000"/>
          </a:xfrm>
          <a:prstGeom prst="wedgeRoundRectCallout">
            <a:avLst>
              <a:gd name="adj1" fmla="val -3699"/>
              <a:gd name="adj2" fmla="val 60056"/>
              <a:gd name="adj3" fmla="val 0"/>
            </a:avLst>
          </a:prstGeom>
          <a:solidFill>
            <a:schemeClr val="lt1"/>
          </a:solidFill>
          <a:ln w="9525" cap="flat" cmpd="sng">
            <a:solidFill>
              <a:schemeClr val="dk2"/>
            </a:solidFill>
            <a:prstDash val="dash"/>
            <a:round/>
            <a:headEnd type="none" w="sm" len="sm"/>
            <a:tailEnd type="none" w="sm" len="sm"/>
          </a:ln>
        </p:spPr>
        <p:txBody>
          <a:bodyPr spcFirstLastPara="1" wrap="square" lIns="45700" tIns="27425" rIns="45700" bIns="45700" anchor="ctr" anchorCtr="0">
            <a:noAutofit/>
          </a:bodyPr>
          <a:lstStyle/>
          <a:p>
            <a:pPr marL="91440" lvl="0" indent="-102870" algn="l" rtl="0">
              <a:spcBef>
                <a:spcPts val="0"/>
              </a:spcBef>
              <a:spcAft>
                <a:spcPts val="0"/>
              </a:spcAft>
              <a:buClr>
                <a:srgbClr val="434343"/>
              </a:buClr>
              <a:buSzPts val="900"/>
              <a:buFont typeface="Open Sans"/>
              <a:buChar char="●"/>
            </a:pPr>
            <a:r>
              <a:rPr lang="en-US" sz="900" dirty="0">
                <a:solidFill>
                  <a:srgbClr val="434343"/>
                </a:solidFill>
                <a:latin typeface="Open Sans"/>
                <a:ea typeface="Open Sans"/>
                <a:cs typeface="Open Sans"/>
                <a:sym typeface="Open Sans"/>
              </a:rPr>
              <a:t>Evaluated each year based on standards on the right</a:t>
            </a:r>
            <a:endParaRPr sz="900" dirty="0">
              <a:solidFill>
                <a:srgbClr val="434343"/>
              </a:solidFill>
              <a:latin typeface="Open Sans"/>
              <a:ea typeface="Open Sans"/>
              <a:cs typeface="Open Sans"/>
              <a:sym typeface="Open Sans"/>
            </a:endParaRPr>
          </a:p>
          <a:p>
            <a:pPr marL="91440" lvl="0" indent="-102870" algn="l" rtl="0">
              <a:spcBef>
                <a:spcPts val="0"/>
              </a:spcBef>
              <a:spcAft>
                <a:spcPts val="0"/>
              </a:spcAft>
              <a:buClr>
                <a:srgbClr val="434343"/>
              </a:buClr>
              <a:buSzPts val="900"/>
              <a:buFont typeface="Open Sans"/>
              <a:buChar char="●"/>
            </a:pPr>
            <a:r>
              <a:rPr lang="en-US" sz="900" dirty="0">
                <a:solidFill>
                  <a:srgbClr val="434343"/>
                </a:solidFill>
                <a:latin typeface="Open Sans"/>
                <a:ea typeface="Open Sans"/>
                <a:cs typeface="Open Sans"/>
                <a:sym typeface="Open Sans"/>
              </a:rPr>
              <a:t>Grouped into similar category to split time periods for each company</a:t>
            </a:r>
            <a:endParaRPr sz="900" dirty="0">
              <a:solidFill>
                <a:srgbClr val="434343"/>
              </a:solidFill>
              <a:latin typeface="Open Sans"/>
              <a:ea typeface="Open Sans"/>
              <a:cs typeface="Open Sans"/>
              <a:sym typeface="Open Sans"/>
            </a:endParaRPr>
          </a:p>
          <a:p>
            <a:pPr marL="91440" lvl="0" indent="-102870" algn="l" rtl="0">
              <a:spcBef>
                <a:spcPts val="0"/>
              </a:spcBef>
              <a:spcAft>
                <a:spcPts val="0"/>
              </a:spcAft>
              <a:buClr>
                <a:srgbClr val="434343"/>
              </a:buClr>
              <a:buSzPts val="900"/>
              <a:buFont typeface="Open Sans"/>
              <a:buChar char="●"/>
            </a:pPr>
            <a:r>
              <a:rPr lang="en-US" sz="900" dirty="0">
                <a:solidFill>
                  <a:srgbClr val="434343"/>
                </a:solidFill>
                <a:latin typeface="Open Sans"/>
                <a:ea typeface="Open Sans"/>
                <a:cs typeface="Open Sans"/>
                <a:sym typeface="Open Sans"/>
              </a:rPr>
              <a:t>Run model for each time periods to extract feature importance</a:t>
            </a:r>
            <a:endParaRPr sz="900" dirty="0">
              <a:solidFill>
                <a:srgbClr val="434343"/>
              </a:solidFill>
              <a:latin typeface="Open Sans"/>
              <a:ea typeface="Open Sans"/>
              <a:cs typeface="Open Sans"/>
              <a:sym typeface="Open Sans"/>
            </a:endParaRPr>
          </a:p>
          <a:p>
            <a:pPr marL="91440" lvl="0" indent="-102870" algn="l" rtl="0">
              <a:spcBef>
                <a:spcPts val="0"/>
              </a:spcBef>
              <a:spcAft>
                <a:spcPts val="0"/>
              </a:spcAft>
              <a:buClr>
                <a:srgbClr val="434343"/>
              </a:buClr>
              <a:buSzPts val="900"/>
              <a:buFont typeface="Open Sans"/>
              <a:buChar char="●"/>
            </a:pPr>
            <a:r>
              <a:rPr lang="en-US" sz="900" dirty="0">
                <a:solidFill>
                  <a:srgbClr val="434343"/>
                </a:solidFill>
                <a:latin typeface="Open Sans"/>
                <a:ea typeface="Open Sans"/>
                <a:cs typeface="Open Sans"/>
                <a:sym typeface="Open Sans"/>
              </a:rPr>
              <a:t>Split result:</a:t>
            </a:r>
            <a:endParaRPr sz="900" dirty="0">
              <a:solidFill>
                <a:srgbClr val="434343"/>
              </a:solidFill>
              <a:latin typeface="Open Sans"/>
              <a:ea typeface="Open Sans"/>
              <a:cs typeface="Open Sans"/>
              <a:sym typeface="Open Sans"/>
            </a:endParaRPr>
          </a:p>
          <a:p>
            <a:pPr marL="182880" lvl="1" indent="-102869" algn="l" rtl="0">
              <a:spcBef>
                <a:spcPts val="0"/>
              </a:spcBef>
              <a:spcAft>
                <a:spcPts val="0"/>
              </a:spcAft>
              <a:buClr>
                <a:srgbClr val="434343"/>
              </a:buClr>
              <a:buSzPts val="900"/>
              <a:buFont typeface="Open Sans"/>
              <a:buChar char="○"/>
            </a:pPr>
            <a:r>
              <a:rPr lang="en-US" sz="900" dirty="0">
                <a:solidFill>
                  <a:srgbClr val="434343"/>
                </a:solidFill>
                <a:latin typeface="Open Sans"/>
                <a:ea typeface="Open Sans"/>
                <a:cs typeface="Open Sans"/>
                <a:sym typeface="Open Sans"/>
              </a:rPr>
              <a:t>AAL: 4 periods</a:t>
            </a:r>
            <a:endParaRPr sz="900" dirty="0">
              <a:solidFill>
                <a:srgbClr val="434343"/>
              </a:solidFill>
              <a:latin typeface="Open Sans"/>
              <a:ea typeface="Open Sans"/>
              <a:cs typeface="Open Sans"/>
              <a:sym typeface="Open Sans"/>
            </a:endParaRPr>
          </a:p>
          <a:p>
            <a:pPr marL="182880" lvl="1" indent="-102869" algn="l" rtl="0">
              <a:spcBef>
                <a:spcPts val="0"/>
              </a:spcBef>
              <a:spcAft>
                <a:spcPts val="0"/>
              </a:spcAft>
              <a:buClr>
                <a:srgbClr val="434343"/>
              </a:buClr>
              <a:buSzPts val="900"/>
              <a:buFont typeface="Open Sans"/>
              <a:buChar char="○"/>
            </a:pPr>
            <a:r>
              <a:rPr lang="en-US" sz="900" dirty="0">
                <a:solidFill>
                  <a:srgbClr val="434343"/>
                </a:solidFill>
                <a:latin typeface="Open Sans"/>
                <a:ea typeface="Open Sans"/>
                <a:cs typeface="Open Sans"/>
                <a:sym typeface="Open Sans"/>
              </a:rPr>
              <a:t>Disney: 4 periods</a:t>
            </a:r>
            <a:endParaRPr sz="900" dirty="0">
              <a:solidFill>
                <a:srgbClr val="434343"/>
              </a:solidFill>
              <a:latin typeface="Open Sans"/>
              <a:ea typeface="Open Sans"/>
              <a:cs typeface="Open Sans"/>
              <a:sym typeface="Open Sans"/>
            </a:endParaRPr>
          </a:p>
          <a:p>
            <a:pPr marL="182880" lvl="1" indent="-102869" algn="l" rtl="0">
              <a:spcBef>
                <a:spcPts val="0"/>
              </a:spcBef>
              <a:spcAft>
                <a:spcPts val="0"/>
              </a:spcAft>
              <a:buClr>
                <a:srgbClr val="434343"/>
              </a:buClr>
              <a:buSzPts val="900"/>
              <a:buFont typeface="Open Sans"/>
              <a:buChar char="○"/>
            </a:pPr>
            <a:r>
              <a:rPr lang="en-US" sz="900" dirty="0">
                <a:solidFill>
                  <a:srgbClr val="434343"/>
                </a:solidFill>
                <a:latin typeface="Open Sans"/>
                <a:ea typeface="Open Sans"/>
                <a:cs typeface="Open Sans"/>
                <a:sym typeface="Open Sans"/>
              </a:rPr>
              <a:t>PepsiCo: 6 periods</a:t>
            </a:r>
            <a:endParaRPr sz="900" dirty="0">
              <a:solidFill>
                <a:srgbClr val="434343"/>
              </a:solidFill>
              <a:latin typeface="Open Sans"/>
              <a:ea typeface="Open Sans"/>
              <a:cs typeface="Open Sans"/>
              <a:sym typeface="Open Sans"/>
            </a:endParaRPr>
          </a:p>
        </p:txBody>
      </p:sp>
      <p:sp>
        <p:nvSpPr>
          <p:cNvPr id="123" name="Google Shape;123;ge698f436de_0_60"/>
          <p:cNvSpPr txBox="1">
            <a:spLocks noGrp="1"/>
          </p:cNvSpPr>
          <p:nvPr>
            <p:ph type="body" idx="1"/>
          </p:nvPr>
        </p:nvSpPr>
        <p:spPr>
          <a:xfrm>
            <a:off x="4062950" y="617400"/>
            <a:ext cx="2105400" cy="338700"/>
          </a:xfrm>
          <a:prstGeom prst="rect">
            <a:avLst/>
          </a:prstGeom>
        </p:spPr>
        <p:txBody>
          <a:bodyPr spcFirstLastPara="1" wrap="square" lIns="91425" tIns="45700" rIns="91425" bIns="45700" anchor="t" anchorCtr="0">
            <a:spAutoFit/>
          </a:bodyPr>
          <a:lstStyle/>
          <a:p>
            <a:pPr marL="0" lvl="0" indent="0" algn="l" rtl="0">
              <a:spcBef>
                <a:spcPts val="400"/>
              </a:spcBef>
              <a:spcAft>
                <a:spcPts val="0"/>
              </a:spcAft>
              <a:buNone/>
            </a:pPr>
            <a:r>
              <a:rPr lang="en-US" sz="1600">
                <a:solidFill>
                  <a:srgbClr val="434343"/>
                </a:solidFill>
                <a:latin typeface="Open Sans"/>
                <a:ea typeface="Open Sans"/>
                <a:cs typeface="Open Sans"/>
                <a:sym typeface="Open Sans"/>
              </a:rPr>
              <a:t>Time Periods Split</a:t>
            </a:r>
            <a:endParaRPr sz="1600">
              <a:solidFill>
                <a:srgbClr val="434343"/>
              </a:solidFill>
              <a:latin typeface="Open Sans"/>
              <a:ea typeface="Open Sans"/>
              <a:cs typeface="Open Sans"/>
              <a:sym typeface="Open Sans"/>
            </a:endParaRPr>
          </a:p>
        </p:txBody>
      </p:sp>
      <p:sp>
        <p:nvSpPr>
          <p:cNvPr id="124" name="Google Shape;124;ge698f436de_0_60"/>
          <p:cNvSpPr/>
          <p:nvPr/>
        </p:nvSpPr>
        <p:spPr>
          <a:xfrm>
            <a:off x="3713720" y="706800"/>
            <a:ext cx="291600" cy="159900"/>
          </a:xfrm>
          <a:prstGeom prst="rightArrow">
            <a:avLst>
              <a:gd name="adj1" fmla="val 50000"/>
              <a:gd name="adj2" fmla="val 4749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e698f436de_0_60"/>
          <p:cNvSpPr txBox="1"/>
          <p:nvPr/>
        </p:nvSpPr>
        <p:spPr>
          <a:xfrm>
            <a:off x="280050" y="4399900"/>
            <a:ext cx="8583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i="1">
                <a:solidFill>
                  <a:srgbClr val="434343"/>
                </a:solidFill>
                <a:latin typeface="Open Sans"/>
                <a:ea typeface="Open Sans"/>
                <a:cs typeface="Open Sans"/>
                <a:sym typeface="Open Sans"/>
              </a:rPr>
              <a:t>Note: Over (difference in returns &gt; 10%); Slightly Over (5% ~ 10%); Neutral (-5% ~ 5%); Slightly Under (-10% ~ -5%); Under (&lt; -10%)</a:t>
            </a:r>
            <a:endParaRPr sz="900" i="1">
              <a:solidFill>
                <a:srgbClr val="434343"/>
              </a:solidFill>
              <a:latin typeface="Open Sans"/>
              <a:ea typeface="Open Sans"/>
              <a:cs typeface="Open Sans"/>
              <a:sym typeface="Open Sans"/>
            </a:endParaRPr>
          </a:p>
        </p:txBody>
      </p:sp>
      <p:sp>
        <p:nvSpPr>
          <p:cNvPr id="126" name="Google Shape;126;ge698f436de_0_60"/>
          <p:cNvSpPr txBox="1"/>
          <p:nvPr/>
        </p:nvSpPr>
        <p:spPr>
          <a:xfrm>
            <a:off x="2977238" y="3238925"/>
            <a:ext cx="3021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100">
                <a:solidFill>
                  <a:schemeClr val="dk1"/>
                </a:solidFill>
                <a:latin typeface="Open Sans"/>
                <a:ea typeface="Open Sans"/>
                <a:cs typeface="Open Sans"/>
                <a:sym typeface="Open Sans"/>
              </a:rPr>
              <a:t>Stock Return Compared with S&amp;P 500</a:t>
            </a:r>
            <a:endParaRPr sz="1100">
              <a:latin typeface="Open Sans"/>
              <a:ea typeface="Open Sans"/>
              <a:cs typeface="Open Sans"/>
              <a:sym typeface="Open Sans"/>
            </a:endParaRPr>
          </a:p>
        </p:txBody>
      </p:sp>
      <p:grpSp>
        <p:nvGrpSpPr>
          <p:cNvPr id="127" name="Google Shape;127;ge698f436de_0_60"/>
          <p:cNvGrpSpPr/>
          <p:nvPr/>
        </p:nvGrpSpPr>
        <p:grpSpPr>
          <a:xfrm>
            <a:off x="2182726" y="1205359"/>
            <a:ext cx="6480304" cy="2104965"/>
            <a:chOff x="2182725" y="1058825"/>
            <a:chExt cx="6480304" cy="2175000"/>
          </a:xfrm>
        </p:grpSpPr>
        <p:pic>
          <p:nvPicPr>
            <p:cNvPr id="128" name="Google Shape;128;ge698f436de_0_60"/>
            <p:cNvPicPr preferRelativeResize="0"/>
            <p:nvPr/>
          </p:nvPicPr>
          <p:blipFill>
            <a:blip r:embed="rId5">
              <a:alphaModFix/>
            </a:blip>
            <a:stretch>
              <a:fillRect/>
            </a:stretch>
          </p:blipFill>
          <p:spPr>
            <a:xfrm>
              <a:off x="2182725" y="1058825"/>
              <a:ext cx="6480304" cy="2175000"/>
            </a:xfrm>
            <a:prstGeom prst="rect">
              <a:avLst/>
            </a:prstGeom>
            <a:noFill/>
            <a:ln>
              <a:noFill/>
            </a:ln>
          </p:spPr>
        </p:pic>
        <p:pic>
          <p:nvPicPr>
            <p:cNvPr id="129" name="Google Shape;129;ge698f436de_0_60"/>
            <p:cNvPicPr preferRelativeResize="0"/>
            <p:nvPr/>
          </p:nvPicPr>
          <p:blipFill rotWithShape="1">
            <a:blip r:embed="rId6">
              <a:alphaModFix/>
            </a:blip>
            <a:srcRect r="5060"/>
            <a:stretch/>
          </p:blipFill>
          <p:spPr>
            <a:xfrm>
              <a:off x="2425250" y="1127100"/>
              <a:ext cx="971675" cy="511725"/>
            </a:xfrm>
            <a:prstGeom prst="rect">
              <a:avLst/>
            </a:prstGeom>
            <a:noFill/>
            <a:ln>
              <a:noFill/>
            </a:ln>
          </p:spPr>
        </p:pic>
      </p:grpSp>
      <p:sp>
        <p:nvSpPr>
          <p:cNvPr id="130" name="Google Shape;130;ge698f436de_0_60"/>
          <p:cNvSpPr txBox="1"/>
          <p:nvPr/>
        </p:nvSpPr>
        <p:spPr>
          <a:xfrm>
            <a:off x="7374800" y="706800"/>
            <a:ext cx="1251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434343"/>
                </a:solidFill>
                <a:latin typeface="Open Sans"/>
                <a:ea typeface="Open Sans"/>
                <a:cs typeface="Open Sans"/>
                <a:sym typeface="Open Sans"/>
              </a:rPr>
              <a:t>AAL: American Airlines</a:t>
            </a:r>
            <a:endParaRPr sz="800">
              <a:solidFill>
                <a:srgbClr val="434343"/>
              </a:solidFill>
              <a:latin typeface="Open Sans"/>
              <a:ea typeface="Open Sans"/>
              <a:cs typeface="Open Sans"/>
              <a:sym typeface="Open Sans"/>
            </a:endParaRPr>
          </a:p>
          <a:p>
            <a:pPr marL="0" lvl="0" indent="0" algn="l" rtl="0">
              <a:spcBef>
                <a:spcPts val="0"/>
              </a:spcBef>
              <a:spcAft>
                <a:spcPts val="0"/>
              </a:spcAft>
              <a:buNone/>
            </a:pPr>
            <a:r>
              <a:rPr lang="en-US" sz="800">
                <a:solidFill>
                  <a:srgbClr val="434343"/>
                </a:solidFill>
                <a:latin typeface="Open Sans"/>
                <a:ea typeface="Open Sans"/>
                <a:cs typeface="Open Sans"/>
                <a:sym typeface="Open Sans"/>
              </a:rPr>
              <a:t>DIS: Disney</a:t>
            </a:r>
            <a:endParaRPr sz="800">
              <a:solidFill>
                <a:srgbClr val="434343"/>
              </a:solidFill>
              <a:latin typeface="Open Sans"/>
              <a:ea typeface="Open Sans"/>
              <a:cs typeface="Open Sans"/>
              <a:sym typeface="Open Sans"/>
            </a:endParaRPr>
          </a:p>
          <a:p>
            <a:pPr marL="0" lvl="0" indent="0" algn="l" rtl="0">
              <a:spcBef>
                <a:spcPts val="0"/>
              </a:spcBef>
              <a:spcAft>
                <a:spcPts val="0"/>
              </a:spcAft>
              <a:buNone/>
            </a:pPr>
            <a:r>
              <a:rPr lang="en-US" sz="800">
                <a:solidFill>
                  <a:srgbClr val="434343"/>
                </a:solidFill>
                <a:latin typeface="Open Sans"/>
                <a:ea typeface="Open Sans"/>
                <a:cs typeface="Open Sans"/>
                <a:sym typeface="Open Sans"/>
              </a:rPr>
              <a:t>PEP: PepsiCo</a:t>
            </a:r>
            <a:endParaRPr sz="800">
              <a:solidFill>
                <a:srgbClr val="434343"/>
              </a:solidFill>
              <a:latin typeface="Open Sans"/>
              <a:ea typeface="Open Sans"/>
              <a:cs typeface="Open Sans"/>
              <a:sym typeface="Open Sans"/>
            </a:endParaRPr>
          </a:p>
        </p:txBody>
      </p:sp>
      <p:sp>
        <p:nvSpPr>
          <p:cNvPr id="131" name="Google Shape;131;ge698f436de_0_60"/>
          <p:cNvSpPr txBox="1"/>
          <p:nvPr/>
        </p:nvSpPr>
        <p:spPr>
          <a:xfrm>
            <a:off x="3713713" y="950500"/>
            <a:ext cx="3021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100">
                <a:solidFill>
                  <a:srgbClr val="434343"/>
                </a:solidFill>
                <a:latin typeface="Open Sans"/>
                <a:ea typeface="Open Sans"/>
                <a:cs typeface="Open Sans"/>
                <a:sym typeface="Open Sans"/>
              </a:rPr>
              <a:t>50 Days Moving Average of Stock Return</a:t>
            </a:r>
            <a:endParaRPr sz="1100">
              <a:solidFill>
                <a:srgbClr val="434343"/>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e7e52f3634_0_164"/>
          <p:cNvSpPr txBox="1">
            <a:spLocks noGrp="1"/>
          </p:cNvSpPr>
          <p:nvPr>
            <p:ph type="title"/>
          </p:nvPr>
        </p:nvSpPr>
        <p:spPr>
          <a:xfrm>
            <a:off x="228600" y="0"/>
            <a:ext cx="4343400" cy="446400"/>
          </a:xfrm>
          <a:prstGeom prst="rect">
            <a:avLst/>
          </a:prstGeom>
        </p:spPr>
        <p:txBody>
          <a:bodyPr spcFirstLastPara="1" wrap="square" lIns="91425" tIns="45700" rIns="91425" bIns="45700" anchor="t" anchorCtr="0">
            <a:spAutoFit/>
          </a:bodyPr>
          <a:lstStyle/>
          <a:p>
            <a:pPr marL="0" lvl="0" indent="0" algn="l" rtl="0">
              <a:spcBef>
                <a:spcPts val="0"/>
              </a:spcBef>
              <a:spcAft>
                <a:spcPts val="0"/>
              </a:spcAft>
              <a:buNone/>
            </a:pPr>
            <a:r>
              <a:rPr lang="en-US" sz="2300">
                <a:latin typeface="Open Sans"/>
                <a:ea typeface="Open Sans"/>
                <a:cs typeface="Open Sans"/>
                <a:sym typeface="Open Sans"/>
              </a:rPr>
              <a:t>Data and Model</a:t>
            </a:r>
            <a:endParaRPr sz="2300">
              <a:latin typeface="Open Sans"/>
              <a:ea typeface="Open Sans"/>
              <a:cs typeface="Open Sans"/>
              <a:sym typeface="Open Sans"/>
            </a:endParaRPr>
          </a:p>
        </p:txBody>
      </p:sp>
      <p:sp>
        <p:nvSpPr>
          <p:cNvPr id="138" name="Google Shape;138;ge7e52f3634_0_164"/>
          <p:cNvSpPr txBox="1"/>
          <p:nvPr/>
        </p:nvSpPr>
        <p:spPr>
          <a:xfrm>
            <a:off x="502350" y="4843144"/>
            <a:ext cx="26958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a:solidFill>
                  <a:schemeClr val="lt1"/>
                </a:solidFill>
              </a:rPr>
              <a:t>Data and Model</a:t>
            </a:r>
            <a:endParaRPr sz="1200" i="1">
              <a:solidFill>
                <a:schemeClr val="lt1"/>
              </a:solidFill>
            </a:endParaRPr>
          </a:p>
        </p:txBody>
      </p:sp>
      <p:sp>
        <p:nvSpPr>
          <p:cNvPr id="139" name="Google Shape;139;ge7e52f3634_0_164"/>
          <p:cNvSpPr txBox="1"/>
          <p:nvPr/>
        </p:nvSpPr>
        <p:spPr>
          <a:xfrm>
            <a:off x="185375" y="675400"/>
            <a:ext cx="8722800" cy="4155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lnSpc>
                <a:spcPct val="115000"/>
              </a:lnSpc>
              <a:spcBef>
                <a:spcPts val="400"/>
              </a:spcBef>
              <a:spcAft>
                <a:spcPts val="0"/>
              </a:spcAft>
              <a:buClr>
                <a:schemeClr val="dk1"/>
              </a:buClr>
              <a:buSzPts val="1100"/>
              <a:buFont typeface="Arial"/>
              <a:buNone/>
            </a:pPr>
            <a:r>
              <a:rPr lang="en-US" sz="1500">
                <a:solidFill>
                  <a:schemeClr val="lt1"/>
                </a:solidFill>
                <a:latin typeface="Open Sans"/>
                <a:ea typeface="Open Sans"/>
                <a:cs typeface="Open Sans"/>
                <a:sym typeface="Open Sans"/>
              </a:rPr>
              <a:t>Model Flow - Identify Drivers of Stock Changes </a:t>
            </a:r>
            <a:endParaRPr sz="1100">
              <a:solidFill>
                <a:schemeClr val="lt1"/>
              </a:solidFill>
              <a:latin typeface="Open Sans"/>
              <a:ea typeface="Open Sans"/>
              <a:cs typeface="Open Sans"/>
              <a:sym typeface="Open Sans"/>
            </a:endParaRPr>
          </a:p>
        </p:txBody>
      </p:sp>
      <p:sp>
        <p:nvSpPr>
          <p:cNvPr id="140" name="Google Shape;140;ge7e52f3634_0_164"/>
          <p:cNvSpPr txBox="1"/>
          <p:nvPr/>
        </p:nvSpPr>
        <p:spPr>
          <a:xfrm>
            <a:off x="4188124" y="4394824"/>
            <a:ext cx="5019486"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a:solidFill>
                  <a:schemeClr val="dk1"/>
                </a:solidFill>
                <a:latin typeface="Open Sans"/>
                <a:ea typeface="Open Sans"/>
                <a:cs typeface="Open Sans"/>
                <a:sym typeface="Open Sans"/>
              </a:rPr>
              <a:t>Data Source: 1) Wharton Research Data Services; 2) Yahoo Finance, Wharton Research Data Services</a:t>
            </a:r>
            <a:endParaRPr sz="800" dirty="0">
              <a:solidFill>
                <a:schemeClr val="dk1"/>
              </a:solidFill>
              <a:latin typeface="Open Sans"/>
              <a:ea typeface="Open Sans"/>
              <a:cs typeface="Open Sans"/>
              <a:sym typeface="Open Sans"/>
            </a:endParaRPr>
          </a:p>
        </p:txBody>
      </p:sp>
      <p:grpSp>
        <p:nvGrpSpPr>
          <p:cNvPr id="141" name="Google Shape;141;ge7e52f3634_0_164"/>
          <p:cNvGrpSpPr/>
          <p:nvPr/>
        </p:nvGrpSpPr>
        <p:grpSpPr>
          <a:xfrm>
            <a:off x="268375" y="1319900"/>
            <a:ext cx="8682400" cy="3090113"/>
            <a:chOff x="238925" y="1243338"/>
            <a:chExt cx="8682400" cy="3090113"/>
          </a:xfrm>
        </p:grpSpPr>
        <p:sp>
          <p:nvSpPr>
            <p:cNvPr id="142" name="Google Shape;142;ge7e52f3634_0_164"/>
            <p:cNvSpPr/>
            <p:nvPr/>
          </p:nvSpPr>
          <p:spPr>
            <a:xfrm>
              <a:off x="1785175" y="1748863"/>
              <a:ext cx="1872300" cy="492600"/>
            </a:xfrm>
            <a:prstGeom prst="roundRect">
              <a:avLst>
                <a:gd name="adj" fmla="val 16667"/>
              </a:avLst>
            </a:prstGeom>
            <a:solidFill>
              <a:srgbClr val="CF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434343"/>
                  </a:solidFill>
                  <a:latin typeface="Open Sans"/>
                  <a:ea typeface="Open Sans"/>
                  <a:cs typeface="Open Sans"/>
                  <a:sym typeface="Open Sans"/>
                </a:rPr>
                <a:t>Coherence LDA </a:t>
              </a:r>
              <a:endParaRPr sz="1200" b="1">
                <a:solidFill>
                  <a:srgbClr val="434343"/>
                </a:solidFill>
                <a:latin typeface="Open Sans"/>
                <a:ea typeface="Open Sans"/>
                <a:cs typeface="Open Sans"/>
                <a:sym typeface="Open Sans"/>
              </a:endParaRPr>
            </a:p>
            <a:p>
              <a:pPr marL="0" lvl="0" indent="0" algn="ctr" rtl="0">
                <a:spcBef>
                  <a:spcPts val="0"/>
                </a:spcBef>
                <a:spcAft>
                  <a:spcPts val="0"/>
                </a:spcAft>
                <a:buNone/>
              </a:pPr>
              <a:r>
                <a:rPr lang="en-US" sz="1200" b="1">
                  <a:solidFill>
                    <a:srgbClr val="434343"/>
                  </a:solidFill>
                  <a:latin typeface="Open Sans"/>
                  <a:ea typeface="Open Sans"/>
                  <a:cs typeface="Open Sans"/>
                  <a:sym typeface="Open Sans"/>
                </a:rPr>
                <a:t>Sentimental Analysis</a:t>
              </a:r>
              <a:endParaRPr sz="1200" b="1">
                <a:solidFill>
                  <a:srgbClr val="434343"/>
                </a:solidFill>
                <a:latin typeface="Open Sans"/>
                <a:ea typeface="Open Sans"/>
                <a:cs typeface="Open Sans"/>
                <a:sym typeface="Open Sans"/>
              </a:endParaRPr>
            </a:p>
          </p:txBody>
        </p:sp>
        <p:sp>
          <p:nvSpPr>
            <p:cNvPr id="143" name="Google Shape;143;ge7e52f3634_0_164"/>
            <p:cNvSpPr/>
            <p:nvPr/>
          </p:nvSpPr>
          <p:spPr>
            <a:xfrm>
              <a:off x="4095100" y="2374238"/>
              <a:ext cx="894900" cy="492600"/>
            </a:xfrm>
            <a:prstGeom prst="roundRect">
              <a:avLst>
                <a:gd name="adj" fmla="val 16667"/>
              </a:avLst>
            </a:prstGeom>
            <a:solidFill>
              <a:srgbClr val="CF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434343"/>
                  </a:solidFill>
                  <a:latin typeface="Open Sans"/>
                  <a:ea typeface="Open Sans"/>
                  <a:cs typeface="Open Sans"/>
                  <a:sym typeface="Open Sans"/>
                </a:rPr>
                <a:t>Final Dataset</a:t>
              </a:r>
              <a:endParaRPr sz="1200" b="1">
                <a:solidFill>
                  <a:srgbClr val="434343"/>
                </a:solidFill>
                <a:latin typeface="Open Sans"/>
                <a:ea typeface="Open Sans"/>
                <a:cs typeface="Open Sans"/>
                <a:sym typeface="Open Sans"/>
              </a:endParaRPr>
            </a:p>
          </p:txBody>
        </p:sp>
        <p:sp>
          <p:nvSpPr>
            <p:cNvPr id="144" name="Google Shape;144;ge7e52f3634_0_164"/>
            <p:cNvSpPr/>
            <p:nvPr/>
          </p:nvSpPr>
          <p:spPr>
            <a:xfrm>
              <a:off x="6902162" y="2373800"/>
              <a:ext cx="894900" cy="492600"/>
            </a:xfrm>
            <a:prstGeom prst="roundRect">
              <a:avLst>
                <a:gd name="adj" fmla="val 16667"/>
              </a:avLst>
            </a:prstGeom>
            <a:solidFill>
              <a:srgbClr val="9FC5E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lt1"/>
                  </a:solidFill>
                  <a:latin typeface="Open Sans"/>
                  <a:ea typeface="Open Sans"/>
                  <a:cs typeface="Open Sans"/>
                  <a:sym typeface="Open Sans"/>
                </a:rPr>
                <a:t>XGBoost pipeline</a:t>
              </a:r>
              <a:endParaRPr sz="1200" b="1">
                <a:solidFill>
                  <a:schemeClr val="lt1"/>
                </a:solidFill>
                <a:latin typeface="Open Sans"/>
                <a:ea typeface="Open Sans"/>
                <a:cs typeface="Open Sans"/>
                <a:sym typeface="Open Sans"/>
              </a:endParaRPr>
            </a:p>
          </p:txBody>
        </p:sp>
        <p:sp>
          <p:nvSpPr>
            <p:cNvPr id="145" name="Google Shape;145;ge7e52f3634_0_164"/>
            <p:cNvSpPr/>
            <p:nvPr/>
          </p:nvSpPr>
          <p:spPr>
            <a:xfrm>
              <a:off x="8094525" y="2374538"/>
              <a:ext cx="826800" cy="492600"/>
            </a:xfrm>
            <a:prstGeom prst="roundRect">
              <a:avLst>
                <a:gd name="adj" fmla="val 16667"/>
              </a:avLst>
            </a:prstGeom>
            <a:solidFill>
              <a:srgbClr val="CF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434343"/>
                  </a:solidFill>
                  <a:latin typeface="Open Sans"/>
                  <a:ea typeface="Open Sans"/>
                  <a:cs typeface="Open Sans"/>
                  <a:sym typeface="Open Sans"/>
                </a:rPr>
                <a:t>Return </a:t>
              </a:r>
              <a:endParaRPr sz="1200" b="1">
                <a:solidFill>
                  <a:srgbClr val="434343"/>
                </a:solidFill>
                <a:latin typeface="Open Sans"/>
                <a:ea typeface="Open Sans"/>
                <a:cs typeface="Open Sans"/>
                <a:sym typeface="Open Sans"/>
              </a:endParaRPr>
            </a:p>
          </p:txBody>
        </p:sp>
        <p:grpSp>
          <p:nvGrpSpPr>
            <p:cNvPr id="146" name="Google Shape;146;ge7e52f3634_0_164"/>
            <p:cNvGrpSpPr/>
            <p:nvPr/>
          </p:nvGrpSpPr>
          <p:grpSpPr>
            <a:xfrm>
              <a:off x="247325" y="1243338"/>
              <a:ext cx="1134799" cy="1021800"/>
              <a:chOff x="1783593" y="2514483"/>
              <a:chExt cx="1014300" cy="1021800"/>
            </a:xfrm>
          </p:grpSpPr>
          <p:sp>
            <p:nvSpPr>
              <p:cNvPr id="147" name="Google Shape;147;ge7e52f3634_0_164"/>
              <p:cNvSpPr/>
              <p:nvPr/>
            </p:nvSpPr>
            <p:spPr>
              <a:xfrm>
                <a:off x="1783593" y="2987283"/>
                <a:ext cx="1014300" cy="549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1440" lvl="0" indent="-102870" algn="l" rtl="0">
                  <a:lnSpc>
                    <a:spcPct val="100000"/>
                  </a:lnSpc>
                  <a:spcBef>
                    <a:spcPts val="0"/>
                  </a:spcBef>
                  <a:spcAft>
                    <a:spcPts val="0"/>
                  </a:spcAft>
                  <a:buClr>
                    <a:srgbClr val="3F3F3F"/>
                  </a:buClr>
                  <a:buSzPts val="900"/>
                  <a:buFont typeface="Open Sans"/>
                  <a:buChar char="●"/>
                </a:pPr>
                <a:r>
                  <a:rPr lang="en-US" sz="900">
                    <a:solidFill>
                      <a:srgbClr val="3F3F3F"/>
                    </a:solidFill>
                    <a:latin typeface="Open Sans"/>
                    <a:ea typeface="Open Sans"/>
                    <a:cs typeface="Open Sans"/>
                    <a:sym typeface="Open Sans"/>
                  </a:rPr>
                  <a:t>CNBC</a:t>
                </a:r>
                <a:endParaRPr sz="900">
                  <a:solidFill>
                    <a:srgbClr val="3F3F3F"/>
                  </a:solidFill>
                  <a:latin typeface="Open Sans"/>
                  <a:ea typeface="Open Sans"/>
                  <a:cs typeface="Open Sans"/>
                  <a:sym typeface="Open Sans"/>
                </a:endParaRPr>
              </a:p>
              <a:p>
                <a:pPr marL="91440" lvl="0" indent="-102870" algn="l" rtl="0">
                  <a:lnSpc>
                    <a:spcPct val="100000"/>
                  </a:lnSpc>
                  <a:spcBef>
                    <a:spcPts val="0"/>
                  </a:spcBef>
                  <a:spcAft>
                    <a:spcPts val="0"/>
                  </a:spcAft>
                  <a:buClr>
                    <a:srgbClr val="3F3F3F"/>
                  </a:buClr>
                  <a:buSzPts val="900"/>
                  <a:buFont typeface="Open Sans"/>
                  <a:buChar char="●"/>
                </a:pPr>
                <a:r>
                  <a:rPr lang="en-US" sz="900">
                    <a:solidFill>
                      <a:srgbClr val="3F3F3F"/>
                    </a:solidFill>
                    <a:latin typeface="Open Sans"/>
                    <a:ea typeface="Open Sans"/>
                    <a:cs typeface="Open Sans"/>
                    <a:sym typeface="Open Sans"/>
                  </a:rPr>
                  <a:t>New York Times</a:t>
                </a:r>
                <a:endParaRPr sz="900">
                  <a:latin typeface="Open Sans"/>
                  <a:ea typeface="Open Sans"/>
                  <a:cs typeface="Open Sans"/>
                  <a:sym typeface="Open Sans"/>
                </a:endParaRPr>
              </a:p>
            </p:txBody>
          </p:sp>
          <p:sp>
            <p:nvSpPr>
              <p:cNvPr id="148" name="Google Shape;148;ge7e52f3634_0_164"/>
              <p:cNvSpPr/>
              <p:nvPr/>
            </p:nvSpPr>
            <p:spPr>
              <a:xfrm>
                <a:off x="1783593" y="2514483"/>
                <a:ext cx="1014300" cy="461700"/>
              </a:xfrm>
              <a:prstGeom prst="roundRect">
                <a:avLst>
                  <a:gd name="adj" fmla="val 16667"/>
                </a:avLst>
              </a:prstGeom>
              <a:solidFill>
                <a:srgbClr val="CF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434343"/>
                    </a:solidFill>
                    <a:latin typeface="Open Sans"/>
                    <a:ea typeface="Open Sans"/>
                    <a:cs typeface="Open Sans"/>
                    <a:sym typeface="Open Sans"/>
                  </a:rPr>
                  <a:t>News Data</a:t>
                </a:r>
                <a:endParaRPr sz="900">
                  <a:solidFill>
                    <a:srgbClr val="434343"/>
                  </a:solidFill>
                  <a:latin typeface="Open Sans"/>
                  <a:ea typeface="Open Sans"/>
                  <a:cs typeface="Open Sans"/>
                  <a:sym typeface="Open Sans"/>
                </a:endParaRPr>
              </a:p>
            </p:txBody>
          </p:sp>
        </p:grpSp>
        <p:grpSp>
          <p:nvGrpSpPr>
            <p:cNvPr id="149" name="Google Shape;149;ge7e52f3634_0_164"/>
            <p:cNvGrpSpPr/>
            <p:nvPr/>
          </p:nvGrpSpPr>
          <p:grpSpPr>
            <a:xfrm>
              <a:off x="238925" y="2413638"/>
              <a:ext cx="1134870" cy="934500"/>
              <a:chOff x="1796678" y="2514488"/>
              <a:chExt cx="1254000" cy="934500"/>
            </a:xfrm>
          </p:grpSpPr>
          <p:sp>
            <p:nvSpPr>
              <p:cNvPr id="150" name="Google Shape;150;ge7e52f3634_0_164"/>
              <p:cNvSpPr/>
              <p:nvPr/>
            </p:nvSpPr>
            <p:spPr>
              <a:xfrm>
                <a:off x="1796678" y="2987288"/>
                <a:ext cx="1254000" cy="46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1440" lvl="0" indent="-102870" algn="l" rtl="0">
                  <a:lnSpc>
                    <a:spcPct val="115000"/>
                  </a:lnSpc>
                  <a:spcBef>
                    <a:spcPts val="400"/>
                  </a:spcBef>
                  <a:spcAft>
                    <a:spcPts val="0"/>
                  </a:spcAft>
                  <a:buClr>
                    <a:srgbClr val="3F3F3F"/>
                  </a:buClr>
                  <a:buSzPts val="900"/>
                  <a:buFont typeface="Open Sans"/>
                  <a:buChar char="●"/>
                </a:pPr>
                <a:r>
                  <a:rPr lang="en-US" sz="900">
                    <a:solidFill>
                      <a:srgbClr val="3F3F3F"/>
                    </a:solidFill>
                    <a:latin typeface="Open Sans"/>
                    <a:ea typeface="Open Sans"/>
                    <a:cs typeface="Open Sans"/>
                    <a:sym typeface="Open Sans"/>
                  </a:rPr>
                  <a:t>Twitter</a:t>
                </a:r>
                <a:endParaRPr sz="900">
                  <a:solidFill>
                    <a:srgbClr val="3F3F3F"/>
                  </a:solidFill>
                  <a:latin typeface="Open Sans"/>
                  <a:ea typeface="Open Sans"/>
                  <a:cs typeface="Open Sans"/>
                  <a:sym typeface="Open Sans"/>
                </a:endParaRPr>
              </a:p>
              <a:p>
                <a:pPr marL="91440" lvl="0" indent="-102870" algn="l" rtl="0">
                  <a:lnSpc>
                    <a:spcPct val="115000"/>
                  </a:lnSpc>
                  <a:spcBef>
                    <a:spcPts val="0"/>
                  </a:spcBef>
                  <a:spcAft>
                    <a:spcPts val="0"/>
                  </a:spcAft>
                  <a:buClr>
                    <a:srgbClr val="3F3F3F"/>
                  </a:buClr>
                  <a:buSzPts val="900"/>
                  <a:buFont typeface="Open Sans"/>
                  <a:buChar char="●"/>
                </a:pPr>
                <a:r>
                  <a:rPr lang="en-US" sz="900">
                    <a:solidFill>
                      <a:srgbClr val="3F3F3F"/>
                    </a:solidFill>
                    <a:latin typeface="Open Sans"/>
                    <a:ea typeface="Open Sans"/>
                    <a:cs typeface="Open Sans"/>
                    <a:sym typeface="Open Sans"/>
                  </a:rPr>
                  <a:t>Reddit</a:t>
                </a:r>
                <a:endParaRPr sz="900">
                  <a:solidFill>
                    <a:srgbClr val="3F3F3F"/>
                  </a:solidFill>
                  <a:latin typeface="Open Sans"/>
                  <a:ea typeface="Open Sans"/>
                  <a:cs typeface="Open Sans"/>
                  <a:sym typeface="Open Sans"/>
                </a:endParaRPr>
              </a:p>
            </p:txBody>
          </p:sp>
          <p:sp>
            <p:nvSpPr>
              <p:cNvPr id="151" name="Google Shape;151;ge7e52f3634_0_164"/>
              <p:cNvSpPr/>
              <p:nvPr/>
            </p:nvSpPr>
            <p:spPr>
              <a:xfrm>
                <a:off x="1796678" y="2514488"/>
                <a:ext cx="1254000" cy="461700"/>
              </a:xfrm>
              <a:prstGeom prst="roundRect">
                <a:avLst>
                  <a:gd name="adj" fmla="val 16667"/>
                </a:avLst>
              </a:prstGeom>
              <a:solidFill>
                <a:srgbClr val="CF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434343"/>
                    </a:solidFill>
                    <a:latin typeface="Open Sans"/>
                    <a:ea typeface="Open Sans"/>
                    <a:cs typeface="Open Sans"/>
                    <a:sym typeface="Open Sans"/>
                  </a:rPr>
                  <a:t>Social Media Data</a:t>
                </a:r>
                <a:endParaRPr sz="900">
                  <a:solidFill>
                    <a:srgbClr val="434343"/>
                  </a:solidFill>
                  <a:latin typeface="Open Sans"/>
                  <a:ea typeface="Open Sans"/>
                  <a:cs typeface="Open Sans"/>
                  <a:sym typeface="Open Sans"/>
                </a:endParaRPr>
              </a:p>
            </p:txBody>
          </p:sp>
        </p:grpSp>
        <p:grpSp>
          <p:nvGrpSpPr>
            <p:cNvPr id="152" name="Google Shape;152;ge7e52f3634_0_164"/>
            <p:cNvGrpSpPr/>
            <p:nvPr/>
          </p:nvGrpSpPr>
          <p:grpSpPr>
            <a:xfrm>
              <a:off x="1804825" y="3425350"/>
              <a:ext cx="1859222" cy="908100"/>
              <a:chOff x="1780564" y="2451725"/>
              <a:chExt cx="1756800" cy="908100"/>
            </a:xfrm>
          </p:grpSpPr>
          <p:sp>
            <p:nvSpPr>
              <p:cNvPr id="153" name="Google Shape;153;ge7e52f3634_0_164"/>
              <p:cNvSpPr/>
              <p:nvPr/>
            </p:nvSpPr>
            <p:spPr>
              <a:xfrm>
                <a:off x="1780565" y="2955425"/>
                <a:ext cx="1756800" cy="40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91440" lvl="0" indent="-102870" algn="l" rtl="0">
                  <a:lnSpc>
                    <a:spcPct val="115000"/>
                  </a:lnSpc>
                  <a:spcBef>
                    <a:spcPts val="240"/>
                  </a:spcBef>
                  <a:spcAft>
                    <a:spcPts val="0"/>
                  </a:spcAft>
                  <a:buClr>
                    <a:srgbClr val="3F3F3F"/>
                  </a:buClr>
                  <a:buSzPts val="900"/>
                  <a:buFont typeface="Open Sans"/>
                  <a:buChar char="●"/>
                </a:pPr>
                <a:r>
                  <a:rPr lang="en-US" sz="900">
                    <a:solidFill>
                      <a:srgbClr val="3F3F3F"/>
                    </a:solidFill>
                    <a:latin typeface="Open Sans"/>
                    <a:ea typeface="Open Sans"/>
                    <a:cs typeface="Open Sans"/>
                    <a:sym typeface="Open Sans"/>
                  </a:rPr>
                  <a:t>Size; Value; Volatility; One-Month Momentum</a:t>
                </a:r>
                <a:endParaRPr sz="900">
                  <a:solidFill>
                    <a:srgbClr val="3F3F3F"/>
                  </a:solidFill>
                  <a:latin typeface="Open Sans"/>
                  <a:ea typeface="Open Sans"/>
                  <a:cs typeface="Open Sans"/>
                  <a:sym typeface="Open Sans"/>
                </a:endParaRPr>
              </a:p>
            </p:txBody>
          </p:sp>
          <p:sp>
            <p:nvSpPr>
              <p:cNvPr id="154" name="Google Shape;154;ge7e52f3634_0_164"/>
              <p:cNvSpPr/>
              <p:nvPr/>
            </p:nvSpPr>
            <p:spPr>
              <a:xfrm>
                <a:off x="1780564" y="2451725"/>
                <a:ext cx="1756800" cy="492600"/>
              </a:xfrm>
              <a:prstGeom prst="roundRect">
                <a:avLst>
                  <a:gd name="adj" fmla="val 16667"/>
                </a:avLst>
              </a:prstGeom>
              <a:solidFill>
                <a:srgbClr val="CF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434343"/>
                    </a:solidFill>
                    <a:latin typeface="Open Sans"/>
                    <a:ea typeface="Open Sans"/>
                    <a:cs typeface="Open Sans"/>
                    <a:sym typeface="Open Sans"/>
                  </a:rPr>
                  <a:t>Company Data</a:t>
                </a:r>
                <a:r>
                  <a:rPr lang="en-US" sz="1200" b="1" baseline="30000">
                    <a:solidFill>
                      <a:srgbClr val="434343"/>
                    </a:solidFill>
                    <a:latin typeface="Open Sans"/>
                    <a:ea typeface="Open Sans"/>
                    <a:cs typeface="Open Sans"/>
                    <a:sym typeface="Open Sans"/>
                  </a:rPr>
                  <a:t>2</a:t>
                </a:r>
                <a:endParaRPr sz="900" baseline="30000">
                  <a:solidFill>
                    <a:srgbClr val="434343"/>
                  </a:solidFill>
                  <a:latin typeface="Open Sans"/>
                  <a:ea typeface="Open Sans"/>
                  <a:cs typeface="Open Sans"/>
                  <a:sym typeface="Open Sans"/>
                </a:endParaRPr>
              </a:p>
            </p:txBody>
          </p:sp>
        </p:grpSp>
        <p:grpSp>
          <p:nvGrpSpPr>
            <p:cNvPr id="155" name="Google Shape;155;ge7e52f3634_0_164"/>
            <p:cNvGrpSpPr/>
            <p:nvPr/>
          </p:nvGrpSpPr>
          <p:grpSpPr>
            <a:xfrm>
              <a:off x="1798300" y="2373800"/>
              <a:ext cx="1872280" cy="919200"/>
              <a:chOff x="1777441" y="2451725"/>
              <a:chExt cx="1663214" cy="919200"/>
            </a:xfrm>
          </p:grpSpPr>
          <p:sp>
            <p:nvSpPr>
              <p:cNvPr id="156" name="Google Shape;156;ge7e52f3634_0_164"/>
              <p:cNvSpPr/>
              <p:nvPr/>
            </p:nvSpPr>
            <p:spPr>
              <a:xfrm>
                <a:off x="1777455" y="2955425"/>
                <a:ext cx="1663200" cy="415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91440" lvl="0" indent="-102870" algn="l" rtl="0">
                  <a:lnSpc>
                    <a:spcPct val="115000"/>
                  </a:lnSpc>
                  <a:spcBef>
                    <a:spcPts val="240"/>
                  </a:spcBef>
                  <a:spcAft>
                    <a:spcPts val="0"/>
                  </a:spcAft>
                  <a:buClr>
                    <a:srgbClr val="3F3F3F"/>
                  </a:buClr>
                  <a:buSzPts val="900"/>
                  <a:buFont typeface="Open Sans"/>
                  <a:buChar char="●"/>
                </a:pPr>
                <a:r>
                  <a:rPr lang="en-US" sz="900" dirty="0">
                    <a:solidFill>
                      <a:srgbClr val="3F3F3F"/>
                    </a:solidFill>
                    <a:latin typeface="Open Sans"/>
                    <a:ea typeface="Open Sans"/>
                    <a:cs typeface="Open Sans"/>
                    <a:sym typeface="Open Sans"/>
                  </a:rPr>
                  <a:t>e.g., GDP Growth Rate; Exchange Rate; Inflation</a:t>
                </a:r>
                <a:endParaRPr sz="900" dirty="0">
                  <a:solidFill>
                    <a:srgbClr val="3F3F3F"/>
                  </a:solidFill>
                  <a:latin typeface="Open Sans"/>
                  <a:ea typeface="Open Sans"/>
                  <a:cs typeface="Open Sans"/>
                  <a:sym typeface="Open Sans"/>
                </a:endParaRPr>
              </a:p>
            </p:txBody>
          </p:sp>
          <p:sp>
            <p:nvSpPr>
              <p:cNvPr id="157" name="Google Shape;157;ge7e52f3634_0_164"/>
              <p:cNvSpPr/>
              <p:nvPr/>
            </p:nvSpPr>
            <p:spPr>
              <a:xfrm>
                <a:off x="1777441" y="2451725"/>
                <a:ext cx="1663200" cy="492600"/>
              </a:xfrm>
              <a:prstGeom prst="roundRect">
                <a:avLst>
                  <a:gd name="adj" fmla="val 16667"/>
                </a:avLst>
              </a:prstGeom>
              <a:solidFill>
                <a:srgbClr val="CF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434343"/>
                    </a:solidFill>
                    <a:latin typeface="Open Sans"/>
                    <a:ea typeface="Open Sans"/>
                    <a:cs typeface="Open Sans"/>
                    <a:sym typeface="Open Sans"/>
                  </a:rPr>
                  <a:t>Macroeconomic Data</a:t>
                </a:r>
                <a:r>
                  <a:rPr lang="en-US" sz="1200" b="1" baseline="30000">
                    <a:solidFill>
                      <a:srgbClr val="434343"/>
                    </a:solidFill>
                    <a:latin typeface="Open Sans"/>
                    <a:ea typeface="Open Sans"/>
                    <a:cs typeface="Open Sans"/>
                    <a:sym typeface="Open Sans"/>
                  </a:rPr>
                  <a:t>1</a:t>
                </a:r>
                <a:endParaRPr sz="900" baseline="30000">
                  <a:solidFill>
                    <a:srgbClr val="434343"/>
                  </a:solidFill>
                  <a:latin typeface="Open Sans"/>
                  <a:ea typeface="Open Sans"/>
                  <a:cs typeface="Open Sans"/>
                  <a:sym typeface="Open Sans"/>
                </a:endParaRPr>
              </a:p>
            </p:txBody>
          </p:sp>
        </p:grpSp>
        <p:cxnSp>
          <p:nvCxnSpPr>
            <p:cNvPr id="158" name="Google Shape;158;ge7e52f3634_0_164"/>
            <p:cNvCxnSpPr>
              <a:stCxn id="154" idx="3"/>
              <a:endCxn id="143" idx="1"/>
            </p:cNvCxnSpPr>
            <p:nvPr/>
          </p:nvCxnSpPr>
          <p:spPr>
            <a:xfrm rot="10800000" flipH="1">
              <a:off x="3664046" y="2620450"/>
              <a:ext cx="431100" cy="1051200"/>
            </a:xfrm>
            <a:prstGeom prst="bentConnector3">
              <a:avLst>
                <a:gd name="adj1" fmla="val 49995"/>
              </a:avLst>
            </a:prstGeom>
            <a:noFill/>
            <a:ln w="9525" cap="flat" cmpd="sng">
              <a:solidFill>
                <a:schemeClr val="dk2"/>
              </a:solidFill>
              <a:prstDash val="solid"/>
              <a:round/>
              <a:headEnd type="none" w="med" len="med"/>
              <a:tailEnd type="none" w="med" len="med"/>
            </a:ln>
          </p:spPr>
        </p:cxnSp>
        <p:cxnSp>
          <p:nvCxnSpPr>
            <p:cNvPr id="159" name="Google Shape;159;ge7e52f3634_0_164"/>
            <p:cNvCxnSpPr>
              <a:stCxn id="143" idx="3"/>
              <a:endCxn id="160" idx="1"/>
            </p:cNvCxnSpPr>
            <p:nvPr/>
          </p:nvCxnSpPr>
          <p:spPr>
            <a:xfrm>
              <a:off x="4990000" y="2620538"/>
              <a:ext cx="323700" cy="600"/>
            </a:xfrm>
            <a:prstGeom prst="bentConnector3">
              <a:avLst>
                <a:gd name="adj1" fmla="val 50016"/>
              </a:avLst>
            </a:prstGeom>
            <a:noFill/>
            <a:ln w="9525" cap="flat" cmpd="sng">
              <a:solidFill>
                <a:schemeClr val="dk2"/>
              </a:solidFill>
              <a:prstDash val="solid"/>
              <a:round/>
              <a:headEnd type="none" w="med" len="med"/>
              <a:tailEnd type="stealth" w="med" len="med"/>
            </a:ln>
          </p:spPr>
        </p:cxnSp>
        <p:cxnSp>
          <p:nvCxnSpPr>
            <p:cNvPr id="161" name="Google Shape;161;ge7e52f3634_0_164"/>
            <p:cNvCxnSpPr>
              <a:stCxn id="160" idx="3"/>
              <a:endCxn id="144" idx="1"/>
            </p:cNvCxnSpPr>
            <p:nvPr/>
          </p:nvCxnSpPr>
          <p:spPr>
            <a:xfrm>
              <a:off x="6604663" y="2620100"/>
              <a:ext cx="297600" cy="600"/>
            </a:xfrm>
            <a:prstGeom prst="bentConnector3">
              <a:avLst>
                <a:gd name="adj1" fmla="val 49983"/>
              </a:avLst>
            </a:prstGeom>
            <a:noFill/>
            <a:ln w="9525" cap="flat" cmpd="sng">
              <a:solidFill>
                <a:schemeClr val="dk2"/>
              </a:solidFill>
              <a:prstDash val="solid"/>
              <a:round/>
              <a:headEnd type="none" w="med" len="med"/>
              <a:tailEnd type="stealth" w="med" len="med"/>
            </a:ln>
          </p:spPr>
        </p:cxnSp>
        <p:cxnSp>
          <p:nvCxnSpPr>
            <p:cNvPr id="162" name="Google Shape;162;ge7e52f3634_0_164"/>
            <p:cNvCxnSpPr>
              <a:stCxn id="144" idx="3"/>
              <a:endCxn id="145" idx="1"/>
            </p:cNvCxnSpPr>
            <p:nvPr/>
          </p:nvCxnSpPr>
          <p:spPr>
            <a:xfrm>
              <a:off x="7797062" y="2620100"/>
              <a:ext cx="297600" cy="600"/>
            </a:xfrm>
            <a:prstGeom prst="bentConnector3">
              <a:avLst>
                <a:gd name="adj1" fmla="val 49977"/>
              </a:avLst>
            </a:prstGeom>
            <a:noFill/>
            <a:ln w="9525" cap="flat" cmpd="sng">
              <a:solidFill>
                <a:schemeClr val="dk2"/>
              </a:solidFill>
              <a:prstDash val="solid"/>
              <a:round/>
              <a:headEnd type="none" w="med" len="med"/>
              <a:tailEnd type="stealth" w="med" len="med"/>
            </a:ln>
          </p:spPr>
        </p:cxnSp>
        <p:grpSp>
          <p:nvGrpSpPr>
            <p:cNvPr id="163" name="Google Shape;163;ge7e52f3634_0_164"/>
            <p:cNvGrpSpPr/>
            <p:nvPr/>
          </p:nvGrpSpPr>
          <p:grpSpPr>
            <a:xfrm>
              <a:off x="5313802" y="2373800"/>
              <a:ext cx="1290872" cy="908100"/>
              <a:chOff x="5318207" y="2374218"/>
              <a:chExt cx="1326011" cy="908100"/>
            </a:xfrm>
          </p:grpSpPr>
          <p:sp>
            <p:nvSpPr>
              <p:cNvPr id="160" name="Google Shape;160;ge7e52f3634_0_164"/>
              <p:cNvSpPr/>
              <p:nvPr/>
            </p:nvSpPr>
            <p:spPr>
              <a:xfrm>
                <a:off x="5318207" y="2374218"/>
                <a:ext cx="1326000" cy="492600"/>
              </a:xfrm>
              <a:prstGeom prst="roundRect">
                <a:avLst>
                  <a:gd name="adj" fmla="val 16667"/>
                </a:avLst>
              </a:prstGeom>
              <a:solidFill>
                <a:srgbClr val="CF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434343"/>
                    </a:solidFill>
                    <a:latin typeface="Open Sans"/>
                    <a:ea typeface="Open Sans"/>
                    <a:cs typeface="Open Sans"/>
                    <a:sym typeface="Open Sans"/>
                  </a:rPr>
                  <a:t>Feature Engineering</a:t>
                </a:r>
                <a:endParaRPr sz="1200" b="1">
                  <a:solidFill>
                    <a:srgbClr val="434343"/>
                  </a:solidFill>
                  <a:latin typeface="Open Sans"/>
                  <a:ea typeface="Open Sans"/>
                  <a:cs typeface="Open Sans"/>
                  <a:sym typeface="Open Sans"/>
                </a:endParaRPr>
              </a:p>
            </p:txBody>
          </p:sp>
          <p:sp>
            <p:nvSpPr>
              <p:cNvPr id="164" name="Google Shape;164;ge7e52f3634_0_164"/>
              <p:cNvSpPr/>
              <p:nvPr/>
            </p:nvSpPr>
            <p:spPr>
              <a:xfrm>
                <a:off x="5318218" y="2866818"/>
                <a:ext cx="1326000" cy="415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91440" lvl="0" indent="-102870" algn="l" rtl="0">
                  <a:lnSpc>
                    <a:spcPct val="115000"/>
                  </a:lnSpc>
                  <a:spcBef>
                    <a:spcPts val="240"/>
                  </a:spcBef>
                  <a:spcAft>
                    <a:spcPts val="0"/>
                  </a:spcAft>
                  <a:buClr>
                    <a:srgbClr val="3F3F3F"/>
                  </a:buClr>
                  <a:buSzPts val="900"/>
                  <a:buFont typeface="Open Sans"/>
                  <a:buChar char="●"/>
                </a:pPr>
                <a:r>
                  <a:rPr lang="en-US" sz="900">
                    <a:solidFill>
                      <a:srgbClr val="3F3F3F"/>
                    </a:solidFill>
                    <a:latin typeface="Open Sans"/>
                    <a:ea typeface="Open Sans"/>
                    <a:cs typeface="Open Sans"/>
                    <a:sym typeface="Open Sans"/>
                  </a:rPr>
                  <a:t>Feature selection</a:t>
                </a:r>
                <a:endParaRPr sz="900">
                  <a:solidFill>
                    <a:srgbClr val="3F3F3F"/>
                  </a:solidFill>
                  <a:latin typeface="Open Sans"/>
                  <a:ea typeface="Open Sans"/>
                  <a:cs typeface="Open Sans"/>
                  <a:sym typeface="Open Sans"/>
                </a:endParaRPr>
              </a:p>
              <a:p>
                <a:pPr marL="91440" lvl="0" indent="-102870" algn="l" rtl="0">
                  <a:lnSpc>
                    <a:spcPct val="115000"/>
                  </a:lnSpc>
                  <a:spcBef>
                    <a:spcPts val="0"/>
                  </a:spcBef>
                  <a:spcAft>
                    <a:spcPts val="0"/>
                  </a:spcAft>
                  <a:buClr>
                    <a:srgbClr val="3F3F3F"/>
                  </a:buClr>
                  <a:buSzPts val="900"/>
                  <a:buFont typeface="Open Sans"/>
                  <a:buChar char="●"/>
                </a:pPr>
                <a:r>
                  <a:rPr lang="en-US" sz="900">
                    <a:solidFill>
                      <a:srgbClr val="3F3F3F"/>
                    </a:solidFill>
                    <a:latin typeface="Open Sans"/>
                    <a:ea typeface="Open Sans"/>
                    <a:cs typeface="Open Sans"/>
                    <a:sym typeface="Open Sans"/>
                  </a:rPr>
                  <a:t>Window method</a:t>
                </a:r>
                <a:endParaRPr sz="900">
                  <a:solidFill>
                    <a:srgbClr val="3F3F3F"/>
                  </a:solidFill>
                  <a:latin typeface="Open Sans"/>
                  <a:ea typeface="Open Sans"/>
                  <a:cs typeface="Open Sans"/>
                  <a:sym typeface="Open Sans"/>
                </a:endParaRPr>
              </a:p>
            </p:txBody>
          </p:sp>
        </p:grpSp>
        <p:cxnSp>
          <p:nvCxnSpPr>
            <p:cNvPr id="165" name="Google Shape;165;ge7e52f3634_0_164"/>
            <p:cNvCxnSpPr>
              <a:stCxn id="142" idx="3"/>
              <a:endCxn id="143" idx="1"/>
            </p:cNvCxnSpPr>
            <p:nvPr/>
          </p:nvCxnSpPr>
          <p:spPr>
            <a:xfrm>
              <a:off x="3657475" y="1995163"/>
              <a:ext cx="437700" cy="625500"/>
            </a:xfrm>
            <a:prstGeom prst="bentConnector3">
              <a:avLst>
                <a:gd name="adj1" fmla="val 49991"/>
              </a:avLst>
            </a:prstGeom>
            <a:noFill/>
            <a:ln w="9525" cap="flat" cmpd="sng">
              <a:solidFill>
                <a:schemeClr val="dk2"/>
              </a:solidFill>
              <a:prstDash val="solid"/>
              <a:round/>
              <a:headEnd type="none" w="med" len="med"/>
              <a:tailEnd type="stealth" w="med" len="med"/>
            </a:ln>
          </p:spPr>
        </p:cxnSp>
        <p:cxnSp>
          <p:nvCxnSpPr>
            <p:cNvPr id="166" name="Google Shape;166;ge7e52f3634_0_164"/>
            <p:cNvCxnSpPr>
              <a:stCxn id="157" idx="3"/>
              <a:endCxn id="143" idx="1"/>
            </p:cNvCxnSpPr>
            <p:nvPr/>
          </p:nvCxnSpPr>
          <p:spPr>
            <a:xfrm>
              <a:off x="3670564" y="2620100"/>
              <a:ext cx="424500" cy="30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ge7e52f3634_0_164"/>
            <p:cNvCxnSpPr>
              <a:stCxn id="148" idx="3"/>
              <a:endCxn id="142" idx="1"/>
            </p:cNvCxnSpPr>
            <p:nvPr/>
          </p:nvCxnSpPr>
          <p:spPr>
            <a:xfrm>
              <a:off x="1382124" y="1474188"/>
              <a:ext cx="403200" cy="521100"/>
            </a:xfrm>
            <a:prstGeom prst="bentConnector3">
              <a:avLst>
                <a:gd name="adj1" fmla="val 49982"/>
              </a:avLst>
            </a:prstGeom>
            <a:noFill/>
            <a:ln w="9525" cap="flat" cmpd="sng">
              <a:solidFill>
                <a:schemeClr val="dk2"/>
              </a:solidFill>
              <a:prstDash val="solid"/>
              <a:round/>
              <a:headEnd type="none" w="med" len="med"/>
              <a:tailEnd type="none" w="med" len="med"/>
            </a:ln>
          </p:spPr>
        </p:cxnSp>
        <p:cxnSp>
          <p:nvCxnSpPr>
            <p:cNvPr id="168" name="Google Shape;168;ge7e52f3634_0_164"/>
            <p:cNvCxnSpPr>
              <a:stCxn id="151" idx="3"/>
              <a:endCxn id="142" idx="1"/>
            </p:cNvCxnSpPr>
            <p:nvPr/>
          </p:nvCxnSpPr>
          <p:spPr>
            <a:xfrm rot="10800000" flipH="1">
              <a:off x="1373795" y="1995288"/>
              <a:ext cx="411300" cy="649200"/>
            </a:xfrm>
            <a:prstGeom prst="bentConnector3">
              <a:avLst>
                <a:gd name="adj1" fmla="val 50010"/>
              </a:avLst>
            </a:prstGeom>
            <a:noFill/>
            <a:ln w="9525" cap="flat" cmpd="sng">
              <a:solidFill>
                <a:schemeClr val="dk2"/>
              </a:solidFill>
              <a:prstDash val="solid"/>
              <a:round/>
              <a:headEnd type="none" w="med" len="med"/>
              <a:tailEnd type="stealth" w="med" len="med"/>
            </a:ln>
          </p:spPr>
        </p:cxnSp>
      </p:grpSp>
      <p:sp>
        <p:nvSpPr>
          <p:cNvPr id="169" name="Google Shape;169;ge7e52f3634_0_164"/>
          <p:cNvSpPr/>
          <p:nvPr/>
        </p:nvSpPr>
        <p:spPr>
          <a:xfrm>
            <a:off x="6054575" y="1319900"/>
            <a:ext cx="1698000" cy="732000"/>
          </a:xfrm>
          <a:prstGeom prst="wedgeRoundRectCallout">
            <a:avLst>
              <a:gd name="adj1" fmla="val -22686"/>
              <a:gd name="adj2" fmla="val 62746"/>
              <a:gd name="adj3" fmla="val 0"/>
            </a:avLst>
          </a:prstGeom>
          <a:solidFill>
            <a:srgbClr val="36609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Open Sans"/>
                <a:ea typeface="Open Sans"/>
                <a:cs typeface="Open Sans"/>
                <a:sym typeface="Open Sans"/>
              </a:rPr>
              <a:t>Model flow within each time period for each company</a:t>
            </a:r>
            <a:endParaRPr sz="1200">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e7b0e721bb_0_0"/>
          <p:cNvSpPr txBox="1">
            <a:spLocks noGrp="1"/>
          </p:cNvSpPr>
          <p:nvPr>
            <p:ph type="title"/>
          </p:nvPr>
        </p:nvSpPr>
        <p:spPr>
          <a:xfrm>
            <a:off x="228600" y="0"/>
            <a:ext cx="4343400" cy="446400"/>
          </a:xfrm>
          <a:prstGeom prst="rect">
            <a:avLst/>
          </a:prstGeom>
        </p:spPr>
        <p:txBody>
          <a:bodyPr spcFirstLastPara="1" wrap="square" lIns="91425" tIns="45700" rIns="91425" bIns="45700" anchor="t" anchorCtr="0">
            <a:spAutoFit/>
          </a:bodyPr>
          <a:lstStyle/>
          <a:p>
            <a:pPr marL="0" lvl="0" indent="0" algn="l" rtl="0">
              <a:spcBef>
                <a:spcPts val="0"/>
              </a:spcBef>
              <a:spcAft>
                <a:spcPts val="0"/>
              </a:spcAft>
              <a:buNone/>
            </a:pPr>
            <a:r>
              <a:rPr lang="en-US" sz="2300">
                <a:latin typeface="Open Sans"/>
                <a:ea typeface="Open Sans"/>
                <a:cs typeface="Open Sans"/>
                <a:sym typeface="Open Sans"/>
              </a:rPr>
              <a:t>American Airlines</a:t>
            </a:r>
            <a:endParaRPr sz="2300">
              <a:latin typeface="Open Sans"/>
              <a:ea typeface="Open Sans"/>
              <a:cs typeface="Open Sans"/>
              <a:sym typeface="Open Sans"/>
            </a:endParaRPr>
          </a:p>
        </p:txBody>
      </p:sp>
      <p:sp>
        <p:nvSpPr>
          <p:cNvPr id="176" name="Google Shape;176;ge7b0e721bb_0_0"/>
          <p:cNvSpPr txBox="1"/>
          <p:nvPr/>
        </p:nvSpPr>
        <p:spPr>
          <a:xfrm>
            <a:off x="502350" y="4836458"/>
            <a:ext cx="24963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dirty="0">
                <a:solidFill>
                  <a:schemeClr val="lt1"/>
                </a:solidFill>
                <a:latin typeface="Open Sans"/>
                <a:ea typeface="Open Sans"/>
                <a:cs typeface="Open Sans"/>
                <a:sym typeface="Open Sans"/>
              </a:rPr>
              <a:t>American Airlines</a:t>
            </a:r>
            <a:endParaRPr sz="1200" i="1" dirty="0">
              <a:solidFill>
                <a:schemeClr val="lt1"/>
              </a:solidFill>
              <a:latin typeface="Open Sans"/>
              <a:ea typeface="Open Sans"/>
              <a:cs typeface="Open Sans"/>
              <a:sym typeface="Open Sans"/>
            </a:endParaRPr>
          </a:p>
        </p:txBody>
      </p:sp>
      <p:pic>
        <p:nvPicPr>
          <p:cNvPr id="177" name="Google Shape;177;ge7b0e721bb_0_0"/>
          <p:cNvPicPr preferRelativeResize="0"/>
          <p:nvPr/>
        </p:nvPicPr>
        <p:blipFill rotWithShape="1">
          <a:blip r:embed="rId3">
            <a:alphaModFix/>
          </a:blip>
          <a:srcRect/>
          <a:stretch/>
        </p:blipFill>
        <p:spPr>
          <a:xfrm>
            <a:off x="664525" y="1689325"/>
            <a:ext cx="3822501" cy="2851055"/>
          </a:xfrm>
          <a:prstGeom prst="rect">
            <a:avLst/>
          </a:prstGeom>
          <a:noFill/>
          <a:ln>
            <a:noFill/>
          </a:ln>
          <a:effectLst>
            <a:outerShdw blurRad="57150" dist="19050" dir="5400000" algn="bl" rotWithShape="0">
              <a:srgbClr val="000000">
                <a:alpha val="50000"/>
              </a:srgbClr>
            </a:outerShdw>
          </a:effectLst>
        </p:spPr>
      </p:pic>
      <p:grpSp>
        <p:nvGrpSpPr>
          <p:cNvPr id="178" name="Google Shape;178;ge7b0e721bb_0_0"/>
          <p:cNvGrpSpPr/>
          <p:nvPr/>
        </p:nvGrpSpPr>
        <p:grpSpPr>
          <a:xfrm>
            <a:off x="4872352" y="1685635"/>
            <a:ext cx="3403123" cy="2858468"/>
            <a:chOff x="4889138" y="1601700"/>
            <a:chExt cx="3427113" cy="2935375"/>
          </a:xfrm>
        </p:grpSpPr>
        <p:pic>
          <p:nvPicPr>
            <p:cNvPr id="179" name="Google Shape;179;ge7b0e721bb_0_0"/>
            <p:cNvPicPr preferRelativeResize="0"/>
            <p:nvPr/>
          </p:nvPicPr>
          <p:blipFill rotWithShape="1">
            <a:blip r:embed="rId4">
              <a:alphaModFix/>
            </a:blip>
            <a:srcRect r="8416"/>
            <a:stretch/>
          </p:blipFill>
          <p:spPr>
            <a:xfrm>
              <a:off x="4889150" y="1601700"/>
              <a:ext cx="3427100" cy="2917174"/>
            </a:xfrm>
            <a:prstGeom prst="rect">
              <a:avLst/>
            </a:prstGeom>
            <a:noFill/>
            <a:ln>
              <a:noFill/>
            </a:ln>
            <a:effectLst>
              <a:outerShdw blurRad="57150" dist="19050" dir="5400000" algn="bl" rotWithShape="0">
                <a:srgbClr val="000000">
                  <a:alpha val="50000"/>
                </a:srgbClr>
              </a:outerShdw>
            </a:effectLst>
          </p:spPr>
        </p:pic>
        <p:sp>
          <p:nvSpPr>
            <p:cNvPr id="180" name="Google Shape;180;ge7b0e721bb_0_0"/>
            <p:cNvSpPr txBox="1"/>
            <p:nvPr/>
          </p:nvSpPr>
          <p:spPr>
            <a:xfrm>
              <a:off x="4889138" y="4205275"/>
              <a:ext cx="2378100" cy="33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t>Source: Reddit</a:t>
              </a:r>
              <a:endParaRPr sz="900"/>
            </a:p>
          </p:txBody>
        </p:sp>
      </p:grpSp>
      <p:pic>
        <p:nvPicPr>
          <p:cNvPr id="181" name="Google Shape;181;ge7b0e721bb_0_0"/>
          <p:cNvPicPr preferRelativeResize="0"/>
          <p:nvPr/>
        </p:nvPicPr>
        <p:blipFill>
          <a:blip r:embed="rId5">
            <a:alphaModFix/>
          </a:blip>
          <a:stretch>
            <a:fillRect/>
          </a:stretch>
        </p:blipFill>
        <p:spPr>
          <a:xfrm>
            <a:off x="664525" y="1689325"/>
            <a:ext cx="3822500" cy="2851054"/>
          </a:xfrm>
          <a:prstGeom prst="rect">
            <a:avLst/>
          </a:prstGeom>
          <a:noFill/>
          <a:ln>
            <a:noFill/>
          </a:ln>
        </p:spPr>
      </p:pic>
      <p:pic>
        <p:nvPicPr>
          <p:cNvPr id="182" name="Google Shape;182;ge7b0e721bb_0_0"/>
          <p:cNvPicPr preferRelativeResize="0"/>
          <p:nvPr/>
        </p:nvPicPr>
        <p:blipFill>
          <a:blip r:embed="rId6">
            <a:alphaModFix/>
          </a:blip>
          <a:stretch>
            <a:fillRect/>
          </a:stretch>
        </p:blipFill>
        <p:spPr>
          <a:xfrm>
            <a:off x="664525" y="1685625"/>
            <a:ext cx="3822501" cy="2858454"/>
          </a:xfrm>
          <a:prstGeom prst="rect">
            <a:avLst/>
          </a:prstGeom>
          <a:noFill/>
          <a:ln>
            <a:noFill/>
          </a:ln>
        </p:spPr>
      </p:pic>
      <p:pic>
        <p:nvPicPr>
          <p:cNvPr id="183" name="Google Shape;183;ge7b0e721bb_0_0"/>
          <p:cNvPicPr preferRelativeResize="0"/>
          <p:nvPr/>
        </p:nvPicPr>
        <p:blipFill>
          <a:blip r:embed="rId7">
            <a:alphaModFix/>
          </a:blip>
          <a:stretch>
            <a:fillRect/>
          </a:stretch>
        </p:blipFill>
        <p:spPr>
          <a:xfrm>
            <a:off x="664525" y="1689325"/>
            <a:ext cx="3822504" cy="2851075"/>
          </a:xfrm>
          <a:prstGeom prst="rect">
            <a:avLst/>
          </a:prstGeom>
          <a:noFill/>
          <a:ln>
            <a:noFill/>
          </a:ln>
        </p:spPr>
      </p:pic>
      <p:pic>
        <p:nvPicPr>
          <p:cNvPr id="184" name="Google Shape;184;ge7b0e721bb_0_0"/>
          <p:cNvPicPr preferRelativeResize="0"/>
          <p:nvPr/>
        </p:nvPicPr>
        <p:blipFill>
          <a:blip r:embed="rId8">
            <a:alphaModFix/>
          </a:blip>
          <a:stretch>
            <a:fillRect/>
          </a:stretch>
        </p:blipFill>
        <p:spPr>
          <a:xfrm>
            <a:off x="868537" y="1689263"/>
            <a:ext cx="3800050" cy="2851075"/>
          </a:xfrm>
          <a:prstGeom prst="rect">
            <a:avLst/>
          </a:prstGeom>
          <a:noFill/>
          <a:ln>
            <a:noFill/>
          </a:ln>
        </p:spPr>
      </p:pic>
      <p:grpSp>
        <p:nvGrpSpPr>
          <p:cNvPr id="185" name="Google Shape;185;ge7b0e721bb_0_0"/>
          <p:cNvGrpSpPr/>
          <p:nvPr/>
        </p:nvGrpSpPr>
        <p:grpSpPr>
          <a:xfrm>
            <a:off x="117070" y="512225"/>
            <a:ext cx="8535806" cy="994500"/>
            <a:chOff x="117075" y="512225"/>
            <a:chExt cx="8446275" cy="994500"/>
          </a:xfrm>
        </p:grpSpPr>
        <p:sp>
          <p:nvSpPr>
            <p:cNvPr id="186" name="Google Shape;186;ge7b0e721bb_0_0"/>
            <p:cNvSpPr/>
            <p:nvPr/>
          </p:nvSpPr>
          <p:spPr>
            <a:xfrm>
              <a:off x="675750" y="561425"/>
              <a:ext cx="7887600" cy="9453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457200" lvl="0" indent="-304800" algn="l" rtl="0">
                <a:lnSpc>
                  <a:spcPct val="100000"/>
                </a:lnSpc>
                <a:spcBef>
                  <a:spcPts val="40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Airline industry is </a:t>
              </a:r>
              <a:r>
                <a:rPr lang="en-US" sz="1200" b="1">
                  <a:solidFill>
                    <a:srgbClr val="434343"/>
                  </a:solidFill>
                  <a:latin typeface="Open Sans"/>
                  <a:ea typeface="Open Sans"/>
                  <a:cs typeface="Open Sans"/>
                  <a:sym typeface="Open Sans"/>
                </a:rPr>
                <a:t>hard to restore</a:t>
              </a:r>
              <a:r>
                <a:rPr lang="en-US" sz="1200">
                  <a:solidFill>
                    <a:srgbClr val="434343"/>
                  </a:solidFill>
                  <a:latin typeface="Open Sans"/>
                  <a:ea typeface="Open Sans"/>
                  <a:cs typeface="Open Sans"/>
                  <a:sym typeface="Open Sans"/>
                </a:rPr>
                <a:t> public trust after major catastrophes</a:t>
              </a:r>
              <a:endParaRPr sz="1200">
                <a:solidFill>
                  <a:srgbClr val="434343"/>
                </a:solidFill>
                <a:latin typeface="Open Sans"/>
                <a:ea typeface="Open Sans"/>
                <a:cs typeface="Open Sans"/>
                <a:sym typeface="Open Sans"/>
              </a:endParaRPr>
            </a:p>
            <a:p>
              <a:pPr marL="457200" lvl="0" indent="-304800" algn="l" rtl="0">
                <a:lnSpc>
                  <a:spcPct val="100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The pandemic has </a:t>
              </a:r>
              <a:r>
                <a:rPr lang="en-US" sz="1200" b="1">
                  <a:solidFill>
                    <a:srgbClr val="434343"/>
                  </a:solidFill>
                  <a:latin typeface="Open Sans"/>
                  <a:ea typeface="Open Sans"/>
                  <a:cs typeface="Open Sans"/>
                  <a:sym typeface="Open Sans"/>
                </a:rPr>
                <a:t>more direct impact</a:t>
              </a:r>
              <a:r>
                <a:rPr lang="en-US" sz="1200">
                  <a:solidFill>
                    <a:srgbClr val="434343"/>
                  </a:solidFill>
                  <a:latin typeface="Open Sans"/>
                  <a:ea typeface="Open Sans"/>
                  <a:cs typeface="Open Sans"/>
                  <a:sym typeface="Open Sans"/>
                </a:rPr>
                <a:t> on American Airline than the other two companies</a:t>
              </a:r>
              <a:endParaRPr sz="1200">
                <a:solidFill>
                  <a:srgbClr val="434343"/>
                </a:solidFill>
                <a:latin typeface="Open Sans"/>
                <a:ea typeface="Open Sans"/>
                <a:cs typeface="Open Sans"/>
                <a:sym typeface="Open Sans"/>
              </a:endParaRPr>
            </a:p>
            <a:p>
              <a:pPr marL="457200" lvl="0" indent="-304800" algn="l" rtl="0">
                <a:lnSpc>
                  <a:spcPct val="100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American Airlines stock price is highly impacted by the </a:t>
              </a:r>
              <a:r>
                <a:rPr lang="en-US" sz="1200" b="1">
                  <a:solidFill>
                    <a:srgbClr val="434343"/>
                  </a:solidFill>
                  <a:latin typeface="Open Sans"/>
                  <a:ea typeface="Open Sans"/>
                  <a:cs typeface="Open Sans"/>
                  <a:sym typeface="Open Sans"/>
                </a:rPr>
                <a:t>international stock market</a:t>
              </a:r>
              <a:endParaRPr sz="1200" b="1">
                <a:solidFill>
                  <a:srgbClr val="434343"/>
                </a:solidFill>
                <a:latin typeface="Open Sans"/>
                <a:ea typeface="Open Sans"/>
                <a:cs typeface="Open Sans"/>
                <a:sym typeface="Open Sans"/>
              </a:endParaRPr>
            </a:p>
            <a:p>
              <a:pPr marL="457200" lvl="0" indent="-304800" algn="l" rtl="0">
                <a:lnSpc>
                  <a:spcPct val="100000"/>
                </a:lnSpc>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The </a:t>
              </a:r>
              <a:r>
                <a:rPr lang="en-US" sz="1200" b="1">
                  <a:solidFill>
                    <a:srgbClr val="434343"/>
                  </a:solidFill>
                  <a:latin typeface="Open Sans"/>
                  <a:ea typeface="Open Sans"/>
                  <a:cs typeface="Open Sans"/>
                  <a:sym typeface="Open Sans"/>
                </a:rPr>
                <a:t>travel bans and lockdowns</a:t>
              </a:r>
              <a:r>
                <a:rPr lang="en-US" sz="1200">
                  <a:solidFill>
                    <a:srgbClr val="434343"/>
                  </a:solidFill>
                  <a:latin typeface="Open Sans"/>
                  <a:ea typeface="Open Sans"/>
                  <a:cs typeface="Open Sans"/>
                  <a:sym typeface="Open Sans"/>
                </a:rPr>
                <a:t> immobilized customers leading to a great </a:t>
              </a:r>
              <a:r>
                <a:rPr lang="en-US" sz="1200" b="1">
                  <a:solidFill>
                    <a:srgbClr val="434343"/>
                  </a:solidFill>
                  <a:latin typeface="Open Sans"/>
                  <a:ea typeface="Open Sans"/>
                  <a:cs typeface="Open Sans"/>
                  <a:sym typeface="Open Sans"/>
                </a:rPr>
                <a:t>recession</a:t>
              </a:r>
              <a:r>
                <a:rPr lang="en-US" sz="1200">
                  <a:solidFill>
                    <a:srgbClr val="434343"/>
                  </a:solidFill>
                  <a:latin typeface="Open Sans"/>
                  <a:ea typeface="Open Sans"/>
                  <a:cs typeface="Open Sans"/>
                  <a:sym typeface="Open Sans"/>
                </a:rPr>
                <a:t> in AAL business</a:t>
              </a:r>
              <a:endParaRPr>
                <a:latin typeface="Open Sans"/>
                <a:ea typeface="Open Sans"/>
                <a:cs typeface="Open Sans"/>
                <a:sym typeface="Open Sans"/>
              </a:endParaRPr>
            </a:p>
          </p:txBody>
        </p:sp>
        <p:sp>
          <p:nvSpPr>
            <p:cNvPr id="187" name="Google Shape;187;ge7b0e721bb_0_0"/>
            <p:cNvSpPr/>
            <p:nvPr/>
          </p:nvSpPr>
          <p:spPr>
            <a:xfrm>
              <a:off x="117075" y="512225"/>
              <a:ext cx="825000" cy="234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Open Sans"/>
                  <a:ea typeface="Open Sans"/>
                  <a:cs typeface="Open Sans"/>
                  <a:sym typeface="Open Sans"/>
                </a:rPr>
                <a:t>Findings</a:t>
              </a:r>
              <a:endParaRPr sz="1200">
                <a:solidFill>
                  <a:schemeClr val="lt1"/>
                </a:solidFill>
                <a:latin typeface="Open Sans"/>
                <a:ea typeface="Open Sans"/>
                <a:cs typeface="Open Sans"/>
                <a:sym typeface="Open Sans"/>
              </a:endParaRPr>
            </a:p>
          </p:txBody>
        </p:sp>
      </p:grpSp>
      <p:pic>
        <p:nvPicPr>
          <p:cNvPr id="188" name="Google Shape;188;ge7b0e721bb_0_0"/>
          <p:cNvPicPr preferRelativeResize="0"/>
          <p:nvPr/>
        </p:nvPicPr>
        <p:blipFill rotWithShape="1">
          <a:blip r:embed="rId9">
            <a:alphaModFix/>
          </a:blip>
          <a:srcRect t="34473" b="36442"/>
          <a:stretch/>
        </p:blipFill>
        <p:spPr>
          <a:xfrm>
            <a:off x="675758" y="1689324"/>
            <a:ext cx="1290967" cy="234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10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1000"/>
                                        <p:tgtEl>
                                          <p:spTgt spid="1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
                                        </p:tgtEl>
                                        <p:attrNameLst>
                                          <p:attrName>style.visibility</p:attrName>
                                        </p:attrNameLst>
                                      </p:cBhvr>
                                      <p:to>
                                        <p:strVal val="visible"/>
                                      </p:to>
                                    </p:set>
                                    <p:animEffect transition="in" filter="fade">
                                      <p:cBhvr>
                                        <p:cTn id="22"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e7b0e721bb_0_14"/>
          <p:cNvSpPr txBox="1">
            <a:spLocks noGrp="1"/>
          </p:cNvSpPr>
          <p:nvPr>
            <p:ph type="title"/>
          </p:nvPr>
        </p:nvSpPr>
        <p:spPr>
          <a:xfrm>
            <a:off x="228600" y="0"/>
            <a:ext cx="4343400" cy="446400"/>
          </a:xfrm>
          <a:prstGeom prst="rect">
            <a:avLst/>
          </a:prstGeom>
        </p:spPr>
        <p:txBody>
          <a:bodyPr spcFirstLastPara="1" wrap="square" lIns="91425" tIns="45700" rIns="91425" bIns="45700" anchor="t" anchorCtr="0">
            <a:spAutoFit/>
          </a:bodyPr>
          <a:lstStyle/>
          <a:p>
            <a:pPr marL="0" lvl="0" indent="0" algn="l" rtl="0">
              <a:spcBef>
                <a:spcPts val="0"/>
              </a:spcBef>
              <a:spcAft>
                <a:spcPts val="0"/>
              </a:spcAft>
              <a:buNone/>
            </a:pPr>
            <a:r>
              <a:rPr lang="en-US" sz="2300">
                <a:latin typeface="Open Sans"/>
                <a:ea typeface="Open Sans"/>
                <a:cs typeface="Open Sans"/>
                <a:sym typeface="Open Sans"/>
              </a:rPr>
              <a:t>Disney</a:t>
            </a:r>
            <a:endParaRPr sz="2300">
              <a:latin typeface="Open Sans"/>
              <a:ea typeface="Open Sans"/>
              <a:cs typeface="Open Sans"/>
              <a:sym typeface="Open Sans"/>
            </a:endParaRPr>
          </a:p>
        </p:txBody>
      </p:sp>
      <p:sp>
        <p:nvSpPr>
          <p:cNvPr id="195" name="Google Shape;195;ge7b0e721bb_0_14"/>
          <p:cNvSpPr txBox="1"/>
          <p:nvPr/>
        </p:nvSpPr>
        <p:spPr>
          <a:xfrm>
            <a:off x="502350" y="4836462"/>
            <a:ext cx="24963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a:solidFill>
                  <a:schemeClr val="lt1"/>
                </a:solidFill>
                <a:latin typeface="Open Sans"/>
                <a:ea typeface="Open Sans"/>
                <a:cs typeface="Open Sans"/>
                <a:sym typeface="Open Sans"/>
              </a:rPr>
              <a:t>Disney</a:t>
            </a:r>
            <a:endParaRPr sz="1200" i="1">
              <a:solidFill>
                <a:schemeClr val="lt1"/>
              </a:solidFill>
              <a:latin typeface="Open Sans"/>
              <a:ea typeface="Open Sans"/>
              <a:cs typeface="Open Sans"/>
              <a:sym typeface="Open Sans"/>
            </a:endParaRPr>
          </a:p>
        </p:txBody>
      </p:sp>
      <p:grpSp>
        <p:nvGrpSpPr>
          <p:cNvPr id="196" name="Google Shape;196;ge7b0e721bb_0_14"/>
          <p:cNvGrpSpPr/>
          <p:nvPr/>
        </p:nvGrpSpPr>
        <p:grpSpPr>
          <a:xfrm>
            <a:off x="4868116" y="1649408"/>
            <a:ext cx="3490250" cy="2930853"/>
            <a:chOff x="4866788" y="1435100"/>
            <a:chExt cx="3629250" cy="3047575"/>
          </a:xfrm>
        </p:grpSpPr>
        <p:pic>
          <p:nvPicPr>
            <p:cNvPr id="197" name="Google Shape;197;ge7b0e721bb_0_14"/>
            <p:cNvPicPr preferRelativeResize="0"/>
            <p:nvPr/>
          </p:nvPicPr>
          <p:blipFill rotWithShape="1">
            <a:blip r:embed="rId3">
              <a:alphaModFix/>
            </a:blip>
            <a:srcRect r="7287"/>
            <a:stretch/>
          </p:blipFill>
          <p:spPr>
            <a:xfrm>
              <a:off x="4866788" y="1435100"/>
              <a:ext cx="3629250" cy="3034675"/>
            </a:xfrm>
            <a:prstGeom prst="rect">
              <a:avLst/>
            </a:prstGeom>
            <a:noFill/>
            <a:ln>
              <a:noFill/>
            </a:ln>
            <a:effectLst>
              <a:outerShdw blurRad="57150" dist="19050" dir="5400000" algn="bl" rotWithShape="0">
                <a:srgbClr val="000000">
                  <a:alpha val="50000"/>
                </a:srgbClr>
              </a:outerShdw>
            </a:effectLst>
          </p:spPr>
        </p:pic>
        <p:sp>
          <p:nvSpPr>
            <p:cNvPr id="198" name="Google Shape;198;ge7b0e721bb_0_14"/>
            <p:cNvSpPr txBox="1"/>
            <p:nvPr/>
          </p:nvSpPr>
          <p:spPr>
            <a:xfrm>
              <a:off x="4866788" y="4146675"/>
              <a:ext cx="2378100" cy="33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Open Sans"/>
                  <a:ea typeface="Open Sans"/>
                  <a:cs typeface="Open Sans"/>
                  <a:sym typeface="Open Sans"/>
                </a:rPr>
                <a:t>Source: Reddit</a:t>
              </a:r>
              <a:endParaRPr sz="900">
                <a:latin typeface="Open Sans"/>
                <a:ea typeface="Open Sans"/>
                <a:cs typeface="Open Sans"/>
                <a:sym typeface="Open Sans"/>
              </a:endParaRPr>
            </a:p>
          </p:txBody>
        </p:sp>
      </p:grpSp>
      <p:pic>
        <p:nvPicPr>
          <p:cNvPr id="199" name="Google Shape;199;ge7b0e721bb_0_14"/>
          <p:cNvPicPr preferRelativeResize="0"/>
          <p:nvPr/>
        </p:nvPicPr>
        <p:blipFill>
          <a:blip r:embed="rId4">
            <a:alphaModFix/>
          </a:blip>
          <a:stretch>
            <a:fillRect/>
          </a:stretch>
        </p:blipFill>
        <p:spPr>
          <a:xfrm>
            <a:off x="734675" y="1655700"/>
            <a:ext cx="3912725" cy="2918325"/>
          </a:xfrm>
          <a:prstGeom prst="rect">
            <a:avLst/>
          </a:prstGeom>
          <a:noFill/>
          <a:ln>
            <a:noFill/>
          </a:ln>
          <a:effectLst>
            <a:outerShdw blurRad="57150" dist="19050" dir="5400000" algn="bl" rotWithShape="0">
              <a:srgbClr val="000000">
                <a:alpha val="50000"/>
              </a:srgbClr>
            </a:outerShdw>
          </a:effectLst>
        </p:spPr>
      </p:pic>
      <p:pic>
        <p:nvPicPr>
          <p:cNvPr id="200" name="Google Shape;200;ge7b0e721bb_0_14"/>
          <p:cNvPicPr preferRelativeResize="0"/>
          <p:nvPr/>
        </p:nvPicPr>
        <p:blipFill>
          <a:blip r:embed="rId5">
            <a:alphaModFix/>
          </a:blip>
          <a:stretch>
            <a:fillRect/>
          </a:stretch>
        </p:blipFill>
        <p:spPr>
          <a:xfrm>
            <a:off x="734675" y="1647050"/>
            <a:ext cx="3912725" cy="2935620"/>
          </a:xfrm>
          <a:prstGeom prst="rect">
            <a:avLst/>
          </a:prstGeom>
          <a:noFill/>
          <a:ln>
            <a:noFill/>
          </a:ln>
        </p:spPr>
      </p:pic>
      <p:pic>
        <p:nvPicPr>
          <p:cNvPr id="201" name="Google Shape;201;ge7b0e721bb_0_14"/>
          <p:cNvPicPr preferRelativeResize="0"/>
          <p:nvPr/>
        </p:nvPicPr>
        <p:blipFill>
          <a:blip r:embed="rId6">
            <a:alphaModFix/>
          </a:blip>
          <a:stretch>
            <a:fillRect/>
          </a:stretch>
        </p:blipFill>
        <p:spPr>
          <a:xfrm>
            <a:off x="734675" y="1651925"/>
            <a:ext cx="3912724" cy="2925889"/>
          </a:xfrm>
          <a:prstGeom prst="rect">
            <a:avLst/>
          </a:prstGeom>
          <a:noFill/>
          <a:ln>
            <a:noFill/>
          </a:ln>
        </p:spPr>
      </p:pic>
      <p:pic>
        <p:nvPicPr>
          <p:cNvPr id="202" name="Google Shape;202;ge7b0e721bb_0_14"/>
          <p:cNvPicPr preferRelativeResize="0"/>
          <p:nvPr/>
        </p:nvPicPr>
        <p:blipFill>
          <a:blip r:embed="rId7">
            <a:alphaModFix/>
          </a:blip>
          <a:stretch>
            <a:fillRect/>
          </a:stretch>
        </p:blipFill>
        <p:spPr>
          <a:xfrm>
            <a:off x="734675" y="1644900"/>
            <a:ext cx="3912725" cy="2939941"/>
          </a:xfrm>
          <a:prstGeom prst="rect">
            <a:avLst/>
          </a:prstGeom>
          <a:noFill/>
          <a:ln>
            <a:noFill/>
          </a:ln>
        </p:spPr>
      </p:pic>
      <p:pic>
        <p:nvPicPr>
          <p:cNvPr id="203" name="Google Shape;203;ge7b0e721bb_0_14"/>
          <p:cNvPicPr preferRelativeResize="0"/>
          <p:nvPr/>
        </p:nvPicPr>
        <p:blipFill>
          <a:blip r:embed="rId8">
            <a:alphaModFix/>
          </a:blip>
          <a:stretch>
            <a:fillRect/>
          </a:stretch>
        </p:blipFill>
        <p:spPr>
          <a:xfrm>
            <a:off x="785624" y="1647055"/>
            <a:ext cx="3912725" cy="2935599"/>
          </a:xfrm>
          <a:prstGeom prst="rect">
            <a:avLst/>
          </a:prstGeom>
          <a:noFill/>
          <a:ln>
            <a:noFill/>
          </a:ln>
        </p:spPr>
      </p:pic>
      <p:grpSp>
        <p:nvGrpSpPr>
          <p:cNvPr id="204" name="Google Shape;204;ge7b0e721bb_0_14"/>
          <p:cNvGrpSpPr/>
          <p:nvPr/>
        </p:nvGrpSpPr>
        <p:grpSpPr>
          <a:xfrm>
            <a:off x="117075" y="512225"/>
            <a:ext cx="8351175" cy="994488"/>
            <a:chOff x="117075" y="512225"/>
            <a:chExt cx="8351175" cy="994488"/>
          </a:xfrm>
        </p:grpSpPr>
        <p:sp>
          <p:nvSpPr>
            <p:cNvPr id="205" name="Google Shape;205;ge7b0e721bb_0_14"/>
            <p:cNvSpPr/>
            <p:nvPr/>
          </p:nvSpPr>
          <p:spPr>
            <a:xfrm>
              <a:off x="675750" y="561413"/>
              <a:ext cx="7792500" cy="9453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457200" lvl="0" indent="-304800" algn="l" rtl="0">
                <a:spcBef>
                  <a:spcPts val="40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Disney’s entertainment is successful in </a:t>
              </a:r>
              <a:r>
                <a:rPr lang="en-US" sz="1200" b="1">
                  <a:solidFill>
                    <a:srgbClr val="434343"/>
                  </a:solidFill>
                  <a:latin typeface="Open Sans"/>
                  <a:ea typeface="Open Sans"/>
                  <a:cs typeface="Open Sans"/>
                  <a:sym typeface="Open Sans"/>
                </a:rPr>
                <a:t>acquiring great IPs</a:t>
              </a:r>
              <a:r>
                <a:rPr lang="en-US" sz="1200">
                  <a:solidFill>
                    <a:srgbClr val="434343"/>
                  </a:solidFill>
                  <a:latin typeface="Open Sans"/>
                  <a:ea typeface="Open Sans"/>
                  <a:cs typeface="Open Sans"/>
                  <a:sym typeface="Open Sans"/>
                </a:rPr>
                <a:t> and expanding its </a:t>
              </a:r>
              <a:r>
                <a:rPr lang="en-US" sz="1200" b="1">
                  <a:solidFill>
                    <a:srgbClr val="434343"/>
                  </a:solidFill>
                  <a:latin typeface="Open Sans"/>
                  <a:ea typeface="Open Sans"/>
                  <a:cs typeface="Open Sans"/>
                  <a:sym typeface="Open Sans"/>
                </a:rPr>
                <a:t>steaming service</a:t>
              </a:r>
              <a:r>
                <a:rPr lang="en-US" sz="1200">
                  <a:solidFill>
                    <a:srgbClr val="434343"/>
                  </a:solidFill>
                  <a:latin typeface="Open Sans"/>
                  <a:ea typeface="Open Sans"/>
                  <a:cs typeface="Open Sans"/>
                  <a:sym typeface="Open Sans"/>
                </a:rPr>
                <a:t>, bringing the public favourite content in the past 10 years</a:t>
              </a:r>
              <a:endParaRPr sz="1200">
                <a:solidFill>
                  <a:srgbClr val="434343"/>
                </a:solidFill>
                <a:latin typeface="Open Sans"/>
                <a:ea typeface="Open Sans"/>
                <a:cs typeface="Open Sans"/>
                <a:sym typeface="Open Sans"/>
              </a:endParaRPr>
            </a:p>
            <a:p>
              <a:pPr marL="457200" lvl="0" indent="-304800" algn="l" rtl="0">
                <a:spcBef>
                  <a:spcPts val="0"/>
                </a:spcBef>
                <a:spcAft>
                  <a:spcPts val="0"/>
                </a:spcAft>
                <a:buClr>
                  <a:srgbClr val="434343"/>
                </a:buClr>
                <a:buSzPts val="1200"/>
                <a:buFont typeface="Open Sans"/>
                <a:buChar char="●"/>
              </a:pPr>
              <a:r>
                <a:rPr lang="en-US" sz="1200">
                  <a:solidFill>
                    <a:srgbClr val="434343"/>
                  </a:solidFill>
                  <a:latin typeface="Open Sans"/>
                  <a:ea typeface="Open Sans"/>
                  <a:cs typeface="Open Sans"/>
                  <a:sym typeface="Open Sans"/>
                </a:rPr>
                <a:t>S&amp;P index has </a:t>
              </a:r>
              <a:r>
                <a:rPr lang="en-US" sz="1200" b="1">
                  <a:solidFill>
                    <a:srgbClr val="434343"/>
                  </a:solidFill>
                  <a:latin typeface="Open Sans"/>
                  <a:ea typeface="Open Sans"/>
                  <a:cs typeface="Open Sans"/>
                  <a:sym typeface="Open Sans"/>
                </a:rPr>
                <a:t>more frequent appearances</a:t>
              </a:r>
              <a:r>
                <a:rPr lang="en-US" sz="1200">
                  <a:solidFill>
                    <a:srgbClr val="434343"/>
                  </a:solidFill>
                  <a:latin typeface="Open Sans"/>
                  <a:ea typeface="Open Sans"/>
                  <a:cs typeface="Open Sans"/>
                  <a:sym typeface="Open Sans"/>
                </a:rPr>
                <a:t> in top 10 feature importance than the other two companies, indicating market prosperity </a:t>
              </a:r>
              <a:r>
                <a:rPr lang="en-US" sz="1200" b="1">
                  <a:solidFill>
                    <a:srgbClr val="434343"/>
                  </a:solidFill>
                  <a:latin typeface="Open Sans"/>
                  <a:ea typeface="Open Sans"/>
                  <a:cs typeface="Open Sans"/>
                  <a:sym typeface="Open Sans"/>
                </a:rPr>
                <a:t>boosts</a:t>
              </a:r>
              <a:r>
                <a:rPr lang="en-US" sz="1200">
                  <a:solidFill>
                    <a:srgbClr val="434343"/>
                  </a:solidFill>
                  <a:latin typeface="Open Sans"/>
                  <a:ea typeface="Open Sans"/>
                  <a:cs typeface="Open Sans"/>
                  <a:sym typeface="Open Sans"/>
                </a:rPr>
                <a:t> cultural industry development</a:t>
              </a:r>
              <a:endParaRPr sz="1200">
                <a:solidFill>
                  <a:srgbClr val="434343"/>
                </a:solidFill>
                <a:latin typeface="Open Sans"/>
                <a:ea typeface="Open Sans"/>
                <a:cs typeface="Open Sans"/>
                <a:sym typeface="Open Sans"/>
              </a:endParaRPr>
            </a:p>
          </p:txBody>
        </p:sp>
        <p:sp>
          <p:nvSpPr>
            <p:cNvPr id="206" name="Google Shape;206;ge7b0e721bb_0_14"/>
            <p:cNvSpPr/>
            <p:nvPr/>
          </p:nvSpPr>
          <p:spPr>
            <a:xfrm>
              <a:off x="117075" y="512225"/>
              <a:ext cx="825000" cy="234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Open Sans"/>
                  <a:ea typeface="Open Sans"/>
                  <a:cs typeface="Open Sans"/>
                  <a:sym typeface="Open Sans"/>
                </a:rPr>
                <a:t>Findings</a:t>
              </a:r>
              <a:endParaRPr sz="1200">
                <a:solidFill>
                  <a:schemeClr val="lt1"/>
                </a:solidFill>
                <a:latin typeface="Open Sans"/>
                <a:ea typeface="Open Sans"/>
                <a:cs typeface="Open Sans"/>
                <a:sym typeface="Open Sans"/>
              </a:endParaRPr>
            </a:p>
          </p:txBody>
        </p:sp>
      </p:grpSp>
      <p:pic>
        <p:nvPicPr>
          <p:cNvPr id="207" name="Google Shape;207;ge7b0e721bb_0_14"/>
          <p:cNvPicPr preferRelativeResize="0"/>
          <p:nvPr/>
        </p:nvPicPr>
        <p:blipFill rotWithShape="1">
          <a:blip r:embed="rId9">
            <a:alphaModFix/>
          </a:blip>
          <a:srcRect t="19873" b="15643"/>
          <a:stretch/>
        </p:blipFill>
        <p:spPr>
          <a:xfrm>
            <a:off x="773000" y="1649425"/>
            <a:ext cx="790026" cy="340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10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
                                        </p:tgtEl>
                                        <p:attrNameLst>
                                          <p:attrName>style.visibility</p:attrName>
                                        </p:attrNameLst>
                                      </p:cBhvr>
                                      <p:to>
                                        <p:strVal val="visible"/>
                                      </p:to>
                                    </p:set>
                                    <p:animEffect transition="in" filter="fade">
                                      <p:cBhvr>
                                        <p:cTn id="17" dur="1000"/>
                                        <p:tgtEl>
                                          <p:spTgt spid="2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3"/>
                                        </p:tgtEl>
                                        <p:attrNameLst>
                                          <p:attrName>style.visibility</p:attrName>
                                        </p:attrNameLst>
                                      </p:cBhvr>
                                      <p:to>
                                        <p:strVal val="visible"/>
                                      </p:to>
                                    </p:set>
                                    <p:animEffect transition="in" filter="fade">
                                      <p:cBhvr>
                                        <p:cTn id="22" dur="10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e7b0e721bb_0_7"/>
          <p:cNvSpPr txBox="1">
            <a:spLocks noGrp="1"/>
          </p:cNvSpPr>
          <p:nvPr>
            <p:ph type="title"/>
          </p:nvPr>
        </p:nvSpPr>
        <p:spPr>
          <a:xfrm>
            <a:off x="228600" y="0"/>
            <a:ext cx="4343400" cy="446400"/>
          </a:xfrm>
          <a:prstGeom prst="rect">
            <a:avLst/>
          </a:prstGeom>
        </p:spPr>
        <p:txBody>
          <a:bodyPr spcFirstLastPara="1" wrap="square" lIns="91425" tIns="45700" rIns="91425" bIns="45700" anchor="t" anchorCtr="0">
            <a:spAutoFit/>
          </a:bodyPr>
          <a:lstStyle/>
          <a:p>
            <a:pPr marL="0" lvl="0" indent="0" algn="l" rtl="0">
              <a:spcBef>
                <a:spcPts val="0"/>
              </a:spcBef>
              <a:spcAft>
                <a:spcPts val="0"/>
              </a:spcAft>
              <a:buNone/>
            </a:pPr>
            <a:r>
              <a:rPr lang="en-US" sz="2300">
                <a:latin typeface="Open Sans"/>
                <a:ea typeface="Open Sans"/>
                <a:cs typeface="Open Sans"/>
                <a:sym typeface="Open Sans"/>
              </a:rPr>
              <a:t>PepsiCo</a:t>
            </a:r>
            <a:endParaRPr sz="2300">
              <a:latin typeface="Open Sans"/>
              <a:ea typeface="Open Sans"/>
              <a:cs typeface="Open Sans"/>
              <a:sym typeface="Open Sans"/>
            </a:endParaRPr>
          </a:p>
        </p:txBody>
      </p:sp>
      <p:sp>
        <p:nvSpPr>
          <p:cNvPr id="214" name="Google Shape;214;ge7b0e721bb_0_7"/>
          <p:cNvSpPr txBox="1"/>
          <p:nvPr/>
        </p:nvSpPr>
        <p:spPr>
          <a:xfrm>
            <a:off x="502350" y="4843133"/>
            <a:ext cx="2496300" cy="234000"/>
          </a:xfrm>
          <a:prstGeom prst="rect">
            <a:avLst/>
          </a:prstGeom>
          <a:solidFill>
            <a:srgbClr val="1A2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i="1">
                <a:solidFill>
                  <a:schemeClr val="lt1"/>
                </a:solidFill>
                <a:latin typeface="Open Sans"/>
                <a:ea typeface="Open Sans"/>
                <a:cs typeface="Open Sans"/>
                <a:sym typeface="Open Sans"/>
              </a:rPr>
              <a:t>PepsiCo</a:t>
            </a:r>
            <a:endParaRPr sz="1200" i="1">
              <a:solidFill>
                <a:schemeClr val="lt1"/>
              </a:solidFill>
              <a:latin typeface="Open Sans"/>
              <a:ea typeface="Open Sans"/>
              <a:cs typeface="Open Sans"/>
              <a:sym typeface="Open Sans"/>
            </a:endParaRPr>
          </a:p>
        </p:txBody>
      </p:sp>
      <p:grpSp>
        <p:nvGrpSpPr>
          <p:cNvPr id="215" name="Google Shape;215;ge7b0e721bb_0_7"/>
          <p:cNvGrpSpPr/>
          <p:nvPr/>
        </p:nvGrpSpPr>
        <p:grpSpPr>
          <a:xfrm>
            <a:off x="4708380" y="1588715"/>
            <a:ext cx="3759968" cy="2882278"/>
            <a:chOff x="4725550" y="1530600"/>
            <a:chExt cx="3736800" cy="2875951"/>
          </a:xfrm>
        </p:grpSpPr>
        <p:pic>
          <p:nvPicPr>
            <p:cNvPr id="216" name="Google Shape;216;ge7b0e721bb_0_7"/>
            <p:cNvPicPr preferRelativeResize="0"/>
            <p:nvPr/>
          </p:nvPicPr>
          <p:blipFill rotWithShape="1">
            <a:blip r:embed="rId3">
              <a:alphaModFix/>
            </a:blip>
            <a:srcRect r="1156"/>
            <a:stretch/>
          </p:blipFill>
          <p:spPr>
            <a:xfrm>
              <a:off x="4725550" y="1530600"/>
              <a:ext cx="3736800" cy="2875951"/>
            </a:xfrm>
            <a:prstGeom prst="rect">
              <a:avLst/>
            </a:prstGeom>
            <a:noFill/>
            <a:ln>
              <a:noFill/>
            </a:ln>
            <a:effectLst>
              <a:outerShdw blurRad="57150" dist="19050" dir="5400000" algn="bl" rotWithShape="0">
                <a:srgbClr val="000000">
                  <a:alpha val="50000"/>
                </a:srgbClr>
              </a:outerShdw>
            </a:effectLst>
          </p:spPr>
        </p:pic>
        <p:sp>
          <p:nvSpPr>
            <p:cNvPr id="217" name="Google Shape;217;ge7b0e721bb_0_7"/>
            <p:cNvSpPr txBox="1"/>
            <p:nvPr/>
          </p:nvSpPr>
          <p:spPr>
            <a:xfrm>
              <a:off x="4725550" y="4083450"/>
              <a:ext cx="2378100" cy="32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Open Sans"/>
                  <a:ea typeface="Open Sans"/>
                  <a:cs typeface="Open Sans"/>
                  <a:sym typeface="Open Sans"/>
                </a:rPr>
                <a:t>Source: Reddit</a:t>
              </a:r>
              <a:endParaRPr sz="900">
                <a:latin typeface="Open Sans"/>
                <a:ea typeface="Open Sans"/>
                <a:cs typeface="Open Sans"/>
                <a:sym typeface="Open Sans"/>
              </a:endParaRPr>
            </a:p>
          </p:txBody>
        </p:sp>
      </p:grpSp>
      <p:pic>
        <p:nvPicPr>
          <p:cNvPr id="218" name="Google Shape;218;ge7b0e721bb_0_7"/>
          <p:cNvPicPr preferRelativeResize="0"/>
          <p:nvPr/>
        </p:nvPicPr>
        <p:blipFill>
          <a:blip r:embed="rId4">
            <a:alphaModFix/>
          </a:blip>
          <a:stretch>
            <a:fillRect/>
          </a:stretch>
        </p:blipFill>
        <p:spPr>
          <a:xfrm>
            <a:off x="716075" y="1560600"/>
            <a:ext cx="3855915" cy="2875951"/>
          </a:xfrm>
          <a:prstGeom prst="rect">
            <a:avLst/>
          </a:prstGeom>
          <a:noFill/>
          <a:ln>
            <a:noFill/>
          </a:ln>
          <a:effectLst>
            <a:outerShdw blurRad="57150" dist="19050" dir="5400000" algn="bl" rotWithShape="0">
              <a:srgbClr val="000000">
                <a:alpha val="50000"/>
              </a:srgbClr>
            </a:outerShdw>
          </a:effectLst>
        </p:spPr>
      </p:pic>
      <p:pic>
        <p:nvPicPr>
          <p:cNvPr id="219" name="Google Shape;219;ge7b0e721bb_0_7"/>
          <p:cNvPicPr preferRelativeResize="0"/>
          <p:nvPr/>
        </p:nvPicPr>
        <p:blipFill>
          <a:blip r:embed="rId5">
            <a:alphaModFix/>
          </a:blip>
          <a:stretch>
            <a:fillRect/>
          </a:stretch>
        </p:blipFill>
        <p:spPr>
          <a:xfrm>
            <a:off x="716075" y="1560600"/>
            <a:ext cx="3855925" cy="2875950"/>
          </a:xfrm>
          <a:prstGeom prst="rect">
            <a:avLst/>
          </a:prstGeom>
          <a:noFill/>
          <a:ln>
            <a:noFill/>
          </a:ln>
        </p:spPr>
      </p:pic>
      <p:pic>
        <p:nvPicPr>
          <p:cNvPr id="220" name="Google Shape;220;ge7b0e721bb_0_7"/>
          <p:cNvPicPr preferRelativeResize="0"/>
          <p:nvPr/>
        </p:nvPicPr>
        <p:blipFill>
          <a:blip r:embed="rId6">
            <a:alphaModFix/>
          </a:blip>
          <a:stretch>
            <a:fillRect/>
          </a:stretch>
        </p:blipFill>
        <p:spPr>
          <a:xfrm>
            <a:off x="716074" y="1560600"/>
            <a:ext cx="3848727" cy="2875950"/>
          </a:xfrm>
          <a:prstGeom prst="rect">
            <a:avLst/>
          </a:prstGeom>
          <a:noFill/>
          <a:ln>
            <a:noFill/>
          </a:ln>
        </p:spPr>
      </p:pic>
      <p:pic>
        <p:nvPicPr>
          <p:cNvPr id="221" name="Google Shape;221;ge7b0e721bb_0_7"/>
          <p:cNvPicPr preferRelativeResize="0"/>
          <p:nvPr/>
        </p:nvPicPr>
        <p:blipFill>
          <a:blip r:embed="rId7">
            <a:alphaModFix/>
          </a:blip>
          <a:stretch>
            <a:fillRect/>
          </a:stretch>
        </p:blipFill>
        <p:spPr>
          <a:xfrm>
            <a:off x="716073" y="1574780"/>
            <a:ext cx="3853018" cy="2875950"/>
          </a:xfrm>
          <a:prstGeom prst="rect">
            <a:avLst/>
          </a:prstGeom>
          <a:noFill/>
          <a:ln>
            <a:noFill/>
          </a:ln>
        </p:spPr>
      </p:pic>
      <p:pic>
        <p:nvPicPr>
          <p:cNvPr id="222" name="Google Shape;222;ge7b0e721bb_0_7"/>
          <p:cNvPicPr preferRelativeResize="0"/>
          <p:nvPr/>
        </p:nvPicPr>
        <p:blipFill>
          <a:blip r:embed="rId8">
            <a:alphaModFix/>
          </a:blip>
          <a:stretch>
            <a:fillRect/>
          </a:stretch>
        </p:blipFill>
        <p:spPr>
          <a:xfrm>
            <a:off x="716075" y="1574774"/>
            <a:ext cx="3848726" cy="2882263"/>
          </a:xfrm>
          <a:prstGeom prst="rect">
            <a:avLst/>
          </a:prstGeom>
          <a:noFill/>
          <a:ln>
            <a:noFill/>
          </a:ln>
        </p:spPr>
      </p:pic>
      <p:pic>
        <p:nvPicPr>
          <p:cNvPr id="223" name="Google Shape;223;ge7b0e721bb_0_7"/>
          <p:cNvPicPr preferRelativeResize="0"/>
          <p:nvPr/>
        </p:nvPicPr>
        <p:blipFill>
          <a:blip r:embed="rId9">
            <a:alphaModFix/>
          </a:blip>
          <a:stretch>
            <a:fillRect/>
          </a:stretch>
        </p:blipFill>
        <p:spPr>
          <a:xfrm>
            <a:off x="716075" y="1561163"/>
            <a:ext cx="3848725" cy="2874824"/>
          </a:xfrm>
          <a:prstGeom prst="rect">
            <a:avLst/>
          </a:prstGeom>
          <a:noFill/>
          <a:ln>
            <a:noFill/>
          </a:ln>
        </p:spPr>
      </p:pic>
      <p:pic>
        <p:nvPicPr>
          <p:cNvPr id="224" name="Google Shape;224;ge7b0e721bb_0_7"/>
          <p:cNvPicPr preferRelativeResize="0"/>
          <p:nvPr/>
        </p:nvPicPr>
        <p:blipFill>
          <a:blip r:embed="rId10">
            <a:alphaModFix/>
          </a:blip>
          <a:stretch>
            <a:fillRect/>
          </a:stretch>
        </p:blipFill>
        <p:spPr>
          <a:xfrm>
            <a:off x="698851" y="1609175"/>
            <a:ext cx="3848726" cy="2856730"/>
          </a:xfrm>
          <a:prstGeom prst="rect">
            <a:avLst/>
          </a:prstGeom>
          <a:noFill/>
          <a:ln>
            <a:noFill/>
          </a:ln>
        </p:spPr>
      </p:pic>
      <p:grpSp>
        <p:nvGrpSpPr>
          <p:cNvPr id="225" name="Google Shape;225;ge7b0e721bb_0_7"/>
          <p:cNvGrpSpPr/>
          <p:nvPr/>
        </p:nvGrpSpPr>
        <p:grpSpPr>
          <a:xfrm>
            <a:off x="117075" y="512225"/>
            <a:ext cx="8351175" cy="830725"/>
            <a:chOff x="117075" y="512225"/>
            <a:chExt cx="8351175" cy="830725"/>
          </a:xfrm>
        </p:grpSpPr>
        <p:sp>
          <p:nvSpPr>
            <p:cNvPr id="226" name="Google Shape;226;ge7b0e721bb_0_7"/>
            <p:cNvSpPr/>
            <p:nvPr/>
          </p:nvSpPr>
          <p:spPr>
            <a:xfrm>
              <a:off x="675750" y="559350"/>
              <a:ext cx="7792500" cy="7836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457200" lvl="0" indent="-304800" algn="l" rtl="0">
                <a:spcBef>
                  <a:spcPts val="400"/>
                </a:spcBef>
                <a:spcAft>
                  <a:spcPts val="0"/>
                </a:spcAft>
                <a:buClr>
                  <a:srgbClr val="434343"/>
                </a:buClr>
                <a:buSzPts val="1200"/>
                <a:buFont typeface="Open Sans"/>
                <a:buChar char="●"/>
              </a:pPr>
              <a:r>
                <a:rPr lang="en-US" sz="1200" b="1">
                  <a:solidFill>
                    <a:srgbClr val="434343"/>
                  </a:solidFill>
                  <a:latin typeface="Open Sans"/>
                  <a:ea typeface="Open Sans"/>
                  <a:cs typeface="Open Sans"/>
                  <a:sym typeface="Open Sans"/>
                </a:rPr>
                <a:t>Trade wars</a:t>
              </a:r>
              <a:r>
                <a:rPr lang="en-US" sz="1200">
                  <a:solidFill>
                    <a:srgbClr val="434343"/>
                  </a:solidFill>
                  <a:latin typeface="Open Sans"/>
                  <a:ea typeface="Open Sans"/>
                  <a:cs typeface="Open Sans"/>
                  <a:sym typeface="Open Sans"/>
                </a:rPr>
                <a:t> have great impacts on PepsiCo stock performance </a:t>
              </a:r>
              <a:endParaRPr sz="1200">
                <a:solidFill>
                  <a:srgbClr val="434343"/>
                </a:solidFill>
                <a:latin typeface="Open Sans"/>
                <a:ea typeface="Open Sans"/>
                <a:cs typeface="Open Sans"/>
                <a:sym typeface="Open Sans"/>
              </a:endParaRPr>
            </a:p>
            <a:p>
              <a:pPr marL="457200" lvl="0" indent="-304800" algn="l" rtl="0">
                <a:spcBef>
                  <a:spcPts val="0"/>
                </a:spcBef>
                <a:spcAft>
                  <a:spcPts val="0"/>
                </a:spcAft>
                <a:buClr>
                  <a:srgbClr val="434343"/>
                </a:buClr>
                <a:buSzPts val="1200"/>
                <a:buFont typeface="Open Sans"/>
                <a:buChar char="●"/>
              </a:pPr>
              <a:r>
                <a:rPr lang="en-US" sz="1200" b="1">
                  <a:solidFill>
                    <a:srgbClr val="434343"/>
                  </a:solidFill>
                  <a:latin typeface="Open Sans"/>
                  <a:ea typeface="Open Sans"/>
                  <a:cs typeface="Open Sans"/>
                  <a:sym typeface="Open Sans"/>
                </a:rPr>
                <a:t>Macroeconomics</a:t>
              </a:r>
              <a:r>
                <a:rPr lang="en-US" sz="1200">
                  <a:solidFill>
                    <a:srgbClr val="434343"/>
                  </a:solidFill>
                  <a:latin typeface="Open Sans"/>
                  <a:ea typeface="Open Sans"/>
                  <a:cs typeface="Open Sans"/>
                  <a:sym typeface="Open Sans"/>
                </a:rPr>
                <a:t> influences PepsiCo’s stock prices to a large extent of all time </a:t>
              </a:r>
              <a:endParaRPr sz="1200">
                <a:solidFill>
                  <a:srgbClr val="434343"/>
                </a:solidFill>
                <a:latin typeface="Open Sans"/>
                <a:ea typeface="Open Sans"/>
                <a:cs typeface="Open Sans"/>
                <a:sym typeface="Open Sans"/>
              </a:endParaRPr>
            </a:p>
          </p:txBody>
        </p:sp>
        <p:sp>
          <p:nvSpPr>
            <p:cNvPr id="227" name="Google Shape;227;ge7b0e721bb_0_7"/>
            <p:cNvSpPr/>
            <p:nvPr/>
          </p:nvSpPr>
          <p:spPr>
            <a:xfrm>
              <a:off x="117075" y="512225"/>
              <a:ext cx="825000" cy="234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Open Sans"/>
                  <a:ea typeface="Open Sans"/>
                  <a:cs typeface="Open Sans"/>
                  <a:sym typeface="Open Sans"/>
                </a:rPr>
                <a:t>Findings</a:t>
              </a:r>
              <a:endParaRPr sz="1200">
                <a:solidFill>
                  <a:schemeClr val="lt1"/>
                </a:solidFill>
                <a:latin typeface="Open Sans"/>
                <a:ea typeface="Open Sans"/>
                <a:cs typeface="Open Sans"/>
                <a:sym typeface="Open Sans"/>
              </a:endParaRPr>
            </a:p>
          </p:txBody>
        </p:sp>
      </p:grpSp>
      <p:pic>
        <p:nvPicPr>
          <p:cNvPr id="228" name="Google Shape;228;ge7b0e721bb_0_7"/>
          <p:cNvPicPr preferRelativeResize="0"/>
          <p:nvPr/>
        </p:nvPicPr>
        <p:blipFill rotWithShape="1">
          <a:blip r:embed="rId11">
            <a:alphaModFix/>
          </a:blip>
          <a:srcRect t="24793" b="24315"/>
          <a:stretch/>
        </p:blipFill>
        <p:spPr>
          <a:xfrm>
            <a:off x="716074" y="1560600"/>
            <a:ext cx="1072950" cy="327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1000"/>
                                        <p:tgtEl>
                                          <p:spTgt spid="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fade">
                                      <p:cBhvr>
                                        <p:cTn id="17" dur="1000"/>
                                        <p:tgtEl>
                                          <p:spTgt spid="2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gtEl>
                                        <p:attrNameLst>
                                          <p:attrName>style.visibility</p:attrName>
                                        </p:attrNameLst>
                                      </p:cBhvr>
                                      <p:to>
                                        <p:strVal val="visible"/>
                                      </p:to>
                                    </p:set>
                                    <p:animEffect transition="in" filter="fade">
                                      <p:cBhvr>
                                        <p:cTn id="22" dur="1000"/>
                                        <p:tgtEl>
                                          <p:spTgt spid="2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3"/>
                                        </p:tgtEl>
                                        <p:attrNameLst>
                                          <p:attrName>style.visibility</p:attrName>
                                        </p:attrNameLst>
                                      </p:cBhvr>
                                      <p:to>
                                        <p:strVal val="visible"/>
                                      </p:to>
                                    </p:set>
                                    <p:animEffect transition="in" filter="fade">
                                      <p:cBhvr>
                                        <p:cTn id="27" dur="1000"/>
                                        <p:tgtEl>
                                          <p:spTgt spid="2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4"/>
                                        </p:tgtEl>
                                        <p:attrNameLst>
                                          <p:attrName>style.visibility</p:attrName>
                                        </p:attrNameLst>
                                      </p:cBhvr>
                                      <p:to>
                                        <p:strVal val="visible"/>
                                      </p:to>
                                    </p:set>
                                    <p:animEffect transition="in" filter="fade">
                                      <p:cBhvr>
                                        <p:cTn id="32" dur="1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1633</Words>
  <Application>Microsoft Macintosh PowerPoint</Application>
  <PresentationFormat>On-screen Show (16:9)</PresentationFormat>
  <Paragraphs>272</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Open Sans</vt:lpstr>
      <vt:lpstr>6_Office Theme</vt:lpstr>
      <vt:lpstr>PowerPoint Presentation</vt:lpstr>
      <vt:lpstr>Team Introduction</vt:lpstr>
      <vt:lpstr>Objective and Methodology</vt:lpstr>
      <vt:lpstr>Executive Summary of Findings</vt:lpstr>
      <vt:lpstr>PowerPoint Presentation</vt:lpstr>
      <vt:lpstr>Data and Model</vt:lpstr>
      <vt:lpstr>American Airlines</vt:lpstr>
      <vt:lpstr>Disney</vt:lpstr>
      <vt:lpstr>PepsiCo</vt:lpstr>
      <vt:lpstr>Recommendation</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dc:creator>
  <cp:lastModifiedBy>vip979</cp:lastModifiedBy>
  <cp:revision>6</cp:revision>
  <dcterms:created xsi:type="dcterms:W3CDTF">2010-04-12T23:12:02Z</dcterms:created>
  <dcterms:modified xsi:type="dcterms:W3CDTF">2021-08-31T18:46:00Z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